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30"/>
  </p:notesMasterIdLst>
  <p:handoutMasterIdLst>
    <p:handoutMasterId r:id="rId31"/>
  </p:handoutMasterIdLst>
  <p:sldIdLst>
    <p:sldId id="292" r:id="rId5"/>
    <p:sldId id="302" r:id="rId6"/>
    <p:sldId id="291" r:id="rId7"/>
    <p:sldId id="294" r:id="rId8"/>
    <p:sldId id="295" r:id="rId9"/>
    <p:sldId id="297" r:id="rId10"/>
    <p:sldId id="298" r:id="rId11"/>
    <p:sldId id="304" r:id="rId12"/>
    <p:sldId id="309" r:id="rId13"/>
    <p:sldId id="314" r:id="rId14"/>
    <p:sldId id="305" r:id="rId15"/>
    <p:sldId id="316" r:id="rId16"/>
    <p:sldId id="300" r:id="rId17"/>
    <p:sldId id="299" r:id="rId18"/>
    <p:sldId id="296" r:id="rId19"/>
    <p:sldId id="301" r:id="rId20"/>
    <p:sldId id="308" r:id="rId21"/>
    <p:sldId id="307" r:id="rId22"/>
    <p:sldId id="311" r:id="rId23"/>
    <p:sldId id="312" r:id="rId24"/>
    <p:sldId id="306" r:id="rId25"/>
    <p:sldId id="313" r:id="rId26"/>
    <p:sldId id="315" r:id="rId27"/>
    <p:sldId id="317" r:id="rId28"/>
    <p:sldId id="293" r:id="rId29"/>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1F2"/>
    <a:srgbClr val="E98B0D"/>
    <a:srgbClr val="E2973C"/>
    <a:srgbClr val="9BD49E"/>
    <a:srgbClr val="F6A287"/>
    <a:srgbClr val="003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9" autoAdjust="0"/>
    <p:restoredTop sz="94639" autoAdjust="0"/>
  </p:normalViewPr>
  <p:slideViewPr>
    <p:cSldViewPr snapToGrid="0">
      <p:cViewPr varScale="1">
        <p:scale>
          <a:sx n="79" d="100"/>
          <a:sy n="79" d="100"/>
        </p:scale>
        <p:origin x="1003" y="43"/>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j-lt"/>
                <a:ea typeface="+mj-ea"/>
                <a:cs typeface="+mj-cs"/>
              </a:defRPr>
            </a:pPr>
            <a:r>
              <a:rPr lang="it-IT" sz="1800" b="1" i="1" u="sng" dirty="0">
                <a:solidFill>
                  <a:schemeClr val="tx1"/>
                </a:solidFill>
                <a:effectLst/>
                <a:latin typeface="+mn-lt"/>
              </a:rPr>
              <a:t>Stima</a:t>
            </a:r>
            <a:r>
              <a:rPr lang="it-IT" sz="1800" b="1" i="1" u="sng" baseline="0" dirty="0">
                <a:solidFill>
                  <a:schemeClr val="tx1"/>
                </a:solidFill>
                <a:effectLst/>
                <a:latin typeface="+mn-lt"/>
              </a:rPr>
              <a:t> dell’impatto economico sul trattamento di 1000 pazienti obesi in 10 anni</a:t>
            </a:r>
            <a:endParaRPr lang="it-IT" sz="1800" b="1" i="1" u="sng" dirty="0">
              <a:solidFill>
                <a:schemeClr val="tx1"/>
              </a:solidFill>
              <a:effectLst/>
              <a:latin typeface="+mn-lt"/>
            </a:endParaRPr>
          </a:p>
        </c:rich>
      </c:tx>
      <c:overlay val="0"/>
      <c:spPr>
        <a:noFill/>
        <a:ln>
          <a:noFill/>
        </a:ln>
        <a:effectLst/>
      </c:spPr>
      <c:txPr>
        <a:bodyPr rot="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j-lt"/>
              <a:ea typeface="+mj-ea"/>
              <a:cs typeface="+mj-cs"/>
            </a:defRPr>
          </a:pPr>
          <a:endParaRPr lang="it-IT"/>
        </a:p>
      </c:txPr>
    </c:title>
    <c:autoTitleDeleted val="0"/>
    <c:plotArea>
      <c:layout/>
      <c:barChart>
        <c:barDir val="col"/>
        <c:grouping val="clustered"/>
        <c:varyColors val="0"/>
        <c:ser>
          <c:idx val="0"/>
          <c:order val="0"/>
          <c:tx>
            <c:v>Costo intervento</c:v>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CDF1-4F46-8158-E44CF598CEF9}"/>
              </c:ext>
            </c:extLst>
          </c:dPt>
          <c:dLbls>
            <c:delete val="1"/>
          </c:dLbls>
          <c:cat>
            <c:numRef>
              <c:f>'Calcolo Risparmio'!$A$29:$A$38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'Calcolo Risparmio'!$D$29:$D$38</c:f>
              <c:numCache>
                <c:formatCode>#,##0\ "K€"</c:formatCode>
                <c:ptCount val="10"/>
                <c:pt idx="0">
                  <c:v>264.02</c:v>
                </c:pt>
                <c:pt idx="1">
                  <c:v>256.33009708737865</c:v>
                </c:pt>
                <c:pt idx="2">
                  <c:v>248.86417192949384</c:v>
                </c:pt>
                <c:pt idx="3">
                  <c:v>241.61570090242117</c:v>
                </c:pt>
                <c:pt idx="4">
                  <c:v>234.57835039070014</c:v>
                </c:pt>
                <c:pt idx="5">
                  <c:v>227.74597125310694</c:v>
                </c:pt>
                <c:pt idx="6">
                  <c:v>221.1125934496184</c:v>
                </c:pt>
                <c:pt idx="7">
                  <c:v>214.67242082487221</c:v>
                </c:pt>
                <c:pt idx="8">
                  <c:v>208.41982604356525</c:v>
                </c:pt>
                <c:pt idx="9">
                  <c:v>202.34934567336433</c:v>
                </c:pt>
              </c:numCache>
            </c:numRef>
          </c:val>
          <c:extLst>
            <c:ext xmlns:c16="http://schemas.microsoft.com/office/drawing/2014/chart" uri="{C3380CC4-5D6E-409C-BE32-E72D297353CC}">
              <c16:uniqueId val="{00000000-BF9B-499D-9062-25263B42542E}"/>
            </c:ext>
          </c:extLst>
        </c:ser>
        <c:ser>
          <c:idx val="1"/>
          <c:order val="1"/>
          <c:tx>
            <c:v>Costi SSN</c:v>
          </c:tx>
          <c:spPr>
            <a:solidFill>
              <a:schemeClr val="accent3"/>
            </a:solidFill>
            <a:ln>
              <a:noFill/>
            </a:ln>
            <a:effectLst/>
          </c:spPr>
          <c:invertIfNegative val="0"/>
          <c:dLbls>
            <c:delete val="1"/>
          </c:dLbls>
          <c:cat>
            <c:numRef>
              <c:f>'Calcolo Risparmio'!$A$29:$A$38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'Calcolo Risparmio'!$E$29:$E$38</c:f>
              <c:numCache>
                <c:formatCode>#,##0\ "K€"</c:formatCode>
                <c:ptCount val="10"/>
                <c:pt idx="0">
                  <c:v>2986.0919999999996</c:v>
                </c:pt>
                <c:pt idx="1">
                  <c:v>2770.9514563106795</c:v>
                </c:pt>
                <c:pt idx="2">
                  <c:v>2578.9084739372229</c:v>
                </c:pt>
                <c:pt idx="3">
                  <c:v>2406.2991030696594</c:v>
                </c:pt>
                <c:pt idx="4">
                  <c:v>2251.8455453049719</c:v>
                </c:pt>
                <c:pt idx="5">
                  <c:v>2112.3391390242527</c:v>
                </c:pt>
                <c:pt idx="6">
                  <c:v>1986.8074513119805</c:v>
                </c:pt>
                <c:pt idx="7">
                  <c:v>1872.4456749102912</c:v>
                </c:pt>
                <c:pt idx="8">
                  <c:v>1768.5450840028823</c:v>
                </c:pt>
                <c:pt idx="9">
                  <c:v>1674.4335544881326</c:v>
                </c:pt>
              </c:numCache>
            </c:numRef>
          </c:val>
          <c:extLst>
            <c:ext xmlns:c16="http://schemas.microsoft.com/office/drawing/2014/chart" uri="{C3380CC4-5D6E-409C-BE32-E72D297353CC}">
              <c16:uniqueId val="{00000001-BF9B-499D-9062-25263B42542E}"/>
            </c:ext>
          </c:extLst>
        </c:ser>
        <c:ser>
          <c:idx val="2"/>
          <c:order val="2"/>
          <c:tx>
            <c:v>Economie SSN</c:v>
          </c:tx>
          <c:spPr>
            <a:solidFill>
              <a:srgbClr val="FF0000"/>
            </a:solidFill>
            <a:ln>
              <a:noFill/>
            </a:ln>
            <a:effectLst/>
          </c:spPr>
          <c:invertIfNegative val="0"/>
          <c:dLbls>
            <c:delete val="1"/>
          </c:dLbls>
          <c:cat>
            <c:numRef>
              <c:f>'Calcolo Risparmio'!$A$29:$A$38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'Calcolo Risparmio'!$F$29:$F$38</c:f>
              <c:numCache>
                <c:formatCode>#,##0\ "K€"</c:formatCode>
                <c:ptCount val="10"/>
                <c:pt idx="0">
                  <c:v>-118.11199999999985</c:v>
                </c:pt>
                <c:pt idx="1">
                  <c:v>13.495145631067828</c:v>
                </c:pt>
                <c:pt idx="2">
                  <c:v>124.43774154020164</c:v>
                </c:pt>
                <c:pt idx="3">
                  <c:v>218.3088731220148</c:v>
                </c:pt>
                <c:pt idx="4">
                  <c:v>296.31753837626559</c:v>
                </c:pt>
                <c:pt idx="5">
                  <c:v>361.60560241384167</c:v>
                </c:pt>
                <c:pt idx="6">
                  <c:v>415.08064717160607</c:v>
                </c:pt>
                <c:pt idx="7">
                  <c:v>459.48451779221978</c:v>
                </c:pt>
                <c:pt idx="8">
                  <c:v>495.46481182479829</c:v>
                </c:pt>
                <c:pt idx="9">
                  <c:v>523.63430553874196</c:v>
                </c:pt>
              </c:numCache>
            </c:numRef>
          </c:val>
          <c:extLst>
            <c:ext xmlns:c16="http://schemas.microsoft.com/office/drawing/2014/chart" uri="{C3380CC4-5D6E-409C-BE32-E72D297353CC}">
              <c16:uniqueId val="{00000002-BF9B-499D-9062-25263B42542E}"/>
            </c:ext>
          </c:extLst>
        </c:ser>
        <c:dLbls>
          <c:dLblPos val="outEnd"/>
          <c:showLegendKey val="0"/>
          <c:showVal val="1"/>
          <c:showCatName val="0"/>
          <c:showSerName val="0"/>
          <c:showPercent val="0"/>
          <c:showBubbleSize val="0"/>
        </c:dLbls>
        <c:gapWidth val="199"/>
        <c:axId val="1699910863"/>
        <c:axId val="1699901743"/>
      </c:barChart>
      <c:catAx>
        <c:axId val="1699910863"/>
        <c:scaling>
          <c:orientation val="minMax"/>
        </c:scaling>
        <c:delete val="0"/>
        <c:axPos val="b"/>
        <c:title>
          <c:tx>
            <c:rich>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it-IT" sz="1800"/>
                  <a:t>Anni</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lumMod val="65000"/>
                    <a:lumOff val="35000"/>
                  </a:schemeClr>
                </a:solidFill>
                <a:latin typeface="+mn-lt"/>
                <a:ea typeface="+mn-ea"/>
                <a:cs typeface="+mn-cs"/>
              </a:defRPr>
            </a:pPr>
            <a:endParaRPr lang="it-IT"/>
          </a:p>
        </c:txPr>
        <c:crossAx val="1699901743"/>
        <c:crosses val="autoZero"/>
        <c:auto val="1"/>
        <c:lblAlgn val="ctr"/>
        <c:lblOffset val="100"/>
        <c:noMultiLvlLbl val="0"/>
      </c:catAx>
      <c:valAx>
        <c:axId val="1699901743"/>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quot;K€&quot;"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crossAx val="16999108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25/05/2025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25/05/2025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25/05/2025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25/05/2025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25/05/2025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25/05/2025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25/05/2025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25/05/2025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25/05/2025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25/05/2025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25/05/2025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25/05/2025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25/05/2025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85880" y="0"/>
            <a:ext cx="153926" cy="6858000"/>
          </a:xfrm>
          <a:prstGeom prst="rect">
            <a:avLst/>
          </a:prstGeom>
          <a:solidFill>
            <a:srgbClr val="E29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25/05/2025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chemeClr val="accent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84836" y="3841"/>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5943BFE5-B413-C390-251D-B84D79D0CF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5330"/>
          <a:stretch/>
        </p:blipFill>
        <p:spPr>
          <a:xfrm>
            <a:off x="-290079" y="3841"/>
            <a:ext cx="5287287"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25/05/2025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25/05/2025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25/05/2025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25/05/2025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25/05/2025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25/05/2025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25/05/2025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25/05/2025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pubmed.ncbi.nlm.nih.gov/35742622/"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noAutofit/>
          </a:bodyPr>
          <a:lstStyle/>
          <a:p>
            <a:r>
              <a:rPr lang="it-IT" sz="3800" dirty="0"/>
              <a:t>INVESTIRE NEL BENESSERE: ANALISI ECONOMICA SU INTERVENTI NUTRIZINALI E MOTORI PER L’OBESITA’ IN PUGLIA</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p:txBody>
          <a:bodyPr>
            <a:normAutofit fontScale="85000" lnSpcReduction="10000"/>
          </a:bodyPr>
          <a:lstStyle/>
          <a:p>
            <a:r>
              <a:rPr lang="it-IT" sz="2800" b="1" dirty="0">
                <a:solidFill>
                  <a:srgbClr val="E98B0D"/>
                </a:solidFill>
              </a:rPr>
              <a:t>Dott. Maurizio g. </a:t>
            </a:r>
            <a:r>
              <a:rPr lang="it-IT" sz="2800" b="1" dirty="0" err="1">
                <a:solidFill>
                  <a:srgbClr val="E98B0D"/>
                </a:solidFill>
              </a:rPr>
              <a:t>polignano</a:t>
            </a:r>
            <a:endParaRPr lang="it-IT" sz="2800" b="1" dirty="0">
              <a:solidFill>
                <a:srgbClr val="E98B0D"/>
              </a:solidFill>
            </a:endParaRPr>
          </a:p>
          <a:p>
            <a:r>
              <a:rPr lang="it-IT" sz="2800" b="1" dirty="0">
                <a:solidFill>
                  <a:srgbClr val="E98B0D"/>
                </a:solidFill>
              </a:rPr>
              <a:t>Irccs «</a:t>
            </a:r>
            <a:r>
              <a:rPr lang="it-IT" sz="2800" b="1" dirty="0" err="1">
                <a:solidFill>
                  <a:srgbClr val="E98B0D"/>
                </a:solidFill>
              </a:rPr>
              <a:t>saverio</a:t>
            </a:r>
            <a:r>
              <a:rPr lang="it-IT" sz="2800" b="1" dirty="0">
                <a:solidFill>
                  <a:srgbClr val="E98B0D"/>
                </a:solidFill>
              </a:rPr>
              <a:t> de </a:t>
            </a:r>
            <a:r>
              <a:rPr lang="it-IT" sz="2800" b="1" dirty="0" err="1">
                <a:solidFill>
                  <a:srgbClr val="E98B0D"/>
                </a:solidFill>
              </a:rPr>
              <a:t>bellis</a:t>
            </a:r>
            <a:r>
              <a:rPr lang="it-IT" sz="2800" b="1" dirty="0">
                <a:solidFill>
                  <a:srgbClr val="E98B0D"/>
                </a:solidFill>
              </a:rPr>
              <a:t>»</a:t>
            </a: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2B470-7539-4CCA-85F3-EFE2E512EB9C}"/>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CA6E31BA-66A5-5483-5B59-80FCE5AC3CC4}"/>
              </a:ext>
            </a:extLst>
          </p:cNvPr>
          <p:cNvSpPr txBox="1"/>
          <p:nvPr/>
        </p:nvSpPr>
        <p:spPr>
          <a:xfrm>
            <a:off x="2673352" y="220724"/>
            <a:ext cx="6845294" cy="954107"/>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INVESTIRE NELLA PROMOZIONE DELLA QUALITA’ DELLA VITA</a:t>
            </a:r>
          </a:p>
        </p:txBody>
      </p:sp>
      <p:sp>
        <p:nvSpPr>
          <p:cNvPr id="4" name="CasellaDiTesto 3">
            <a:extLst>
              <a:ext uri="{FF2B5EF4-FFF2-40B4-BE49-F238E27FC236}">
                <a16:creationId xmlns:a16="http://schemas.microsoft.com/office/drawing/2014/main" id="{05686713-E285-EBF5-5B2E-30AAA2CDB823}"/>
              </a:ext>
            </a:extLst>
          </p:cNvPr>
          <p:cNvSpPr txBox="1"/>
          <p:nvPr/>
        </p:nvSpPr>
        <p:spPr>
          <a:xfrm>
            <a:off x="2673352" y="1390274"/>
            <a:ext cx="6845294" cy="523220"/>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REGIONE VENETO (anno 2024)</a:t>
            </a:r>
          </a:p>
        </p:txBody>
      </p:sp>
      <p:graphicFrame>
        <p:nvGraphicFramePr>
          <p:cNvPr id="5" name="Tabella 4">
            <a:extLst>
              <a:ext uri="{FF2B5EF4-FFF2-40B4-BE49-F238E27FC236}">
                <a16:creationId xmlns:a16="http://schemas.microsoft.com/office/drawing/2014/main" id="{C9E9E7CF-2C83-8C04-7914-7E4EE6000819}"/>
              </a:ext>
            </a:extLst>
          </p:cNvPr>
          <p:cNvGraphicFramePr>
            <a:graphicFrameLocks noGrp="1"/>
          </p:cNvGraphicFramePr>
          <p:nvPr>
            <p:extLst>
              <p:ext uri="{D42A27DB-BD31-4B8C-83A1-F6EECF244321}">
                <p14:modId xmlns:p14="http://schemas.microsoft.com/office/powerpoint/2010/main" val="2317146603"/>
              </p:ext>
            </p:extLst>
          </p:nvPr>
        </p:nvGraphicFramePr>
        <p:xfrm>
          <a:off x="147534" y="2013716"/>
          <a:ext cx="11896928" cy="3058373"/>
        </p:xfrm>
        <a:graphic>
          <a:graphicData uri="http://schemas.openxmlformats.org/drawingml/2006/table">
            <a:tbl>
              <a:tblPr>
                <a:tableStyleId>{1FECB4D8-DB02-4DC6-A0A2-4F2EBAE1DC90}</a:tableStyleId>
              </a:tblPr>
              <a:tblGrid>
                <a:gridCol w="3882934">
                  <a:extLst>
                    <a:ext uri="{9D8B030D-6E8A-4147-A177-3AD203B41FA5}">
                      <a16:colId xmlns:a16="http://schemas.microsoft.com/office/drawing/2014/main" val="84899258"/>
                    </a:ext>
                  </a:extLst>
                </a:gridCol>
                <a:gridCol w="4006997">
                  <a:extLst>
                    <a:ext uri="{9D8B030D-6E8A-4147-A177-3AD203B41FA5}">
                      <a16:colId xmlns:a16="http://schemas.microsoft.com/office/drawing/2014/main" val="111590804"/>
                    </a:ext>
                  </a:extLst>
                </a:gridCol>
                <a:gridCol w="4006997">
                  <a:extLst>
                    <a:ext uri="{9D8B030D-6E8A-4147-A177-3AD203B41FA5}">
                      <a16:colId xmlns:a16="http://schemas.microsoft.com/office/drawing/2014/main" val="1706864444"/>
                    </a:ext>
                  </a:extLst>
                </a:gridCol>
              </a:tblGrid>
              <a:tr h="197936">
                <a:tc>
                  <a:txBody>
                    <a:bodyPr/>
                    <a:lstStyle/>
                    <a:p>
                      <a:pPr algn="ctr"/>
                      <a:r>
                        <a:rPr lang="it-IT" sz="1800" b="1" dirty="0"/>
                        <a:t>Voce</a:t>
                      </a:r>
                    </a:p>
                  </a:txBody>
                  <a:tcPr marL="49484" marR="49484" marT="24742" marB="24742" anchor="ctr"/>
                </a:tc>
                <a:tc>
                  <a:txBody>
                    <a:bodyPr/>
                    <a:lstStyle/>
                    <a:p>
                      <a:pPr algn="ctr"/>
                      <a:r>
                        <a:rPr lang="it-IT" sz="1800" b="1" dirty="0"/>
                        <a:t>Dati economici</a:t>
                      </a:r>
                    </a:p>
                  </a:txBody>
                  <a:tcPr marL="49484" marR="49484" marT="24742" marB="24742" anchor="ctr"/>
                </a:tc>
                <a:tc>
                  <a:txBody>
                    <a:bodyPr/>
                    <a:lstStyle/>
                    <a:p>
                      <a:pPr algn="ctr"/>
                      <a:r>
                        <a:rPr lang="it-IT" sz="1800" b="1" dirty="0"/>
                        <a:t>Fonte</a:t>
                      </a:r>
                    </a:p>
                  </a:txBody>
                  <a:tcPr marL="49484" marR="49484" marT="24742" marB="24742" anchor="ctr"/>
                </a:tc>
                <a:extLst>
                  <a:ext uri="{0D108BD9-81ED-4DB2-BD59-A6C34878D82A}">
                    <a16:rowId xmlns:a16="http://schemas.microsoft.com/office/drawing/2014/main" val="835844495"/>
                  </a:ext>
                </a:extLst>
              </a:tr>
              <a:tr h="940197">
                <a:tc>
                  <a:txBody>
                    <a:bodyPr/>
                    <a:lstStyle/>
                    <a:p>
                      <a:pPr algn="ctr"/>
                      <a:r>
                        <a:rPr lang="it-IT" sz="1800" b="1" dirty="0"/>
                        <a:t>Budget annuale PRP “PP2 – Comunità Attive”</a:t>
                      </a:r>
                      <a:r>
                        <a:rPr lang="it-IT" sz="1800" dirty="0"/>
                        <a:t> (che comprende Palestre della Salute e prescrizione esercizio)</a:t>
                      </a:r>
                    </a:p>
                  </a:txBody>
                  <a:tcPr marL="49484" marR="49484" marT="24742" marB="24742" anchor="ctr"/>
                </a:tc>
                <a:tc>
                  <a:txBody>
                    <a:bodyPr/>
                    <a:lstStyle/>
                    <a:p>
                      <a:pPr algn="ctr"/>
                      <a:r>
                        <a:rPr lang="it-IT" sz="1800" b="1" dirty="0"/>
                        <a:t>≈ 1,1 milioni €/anno</a:t>
                      </a:r>
                      <a:endParaRPr lang="it-IT" sz="1800" dirty="0"/>
                    </a:p>
                  </a:txBody>
                  <a:tcPr marL="49484" marR="49484" marT="24742" marB="24742" anchor="ctr"/>
                </a:tc>
                <a:tc>
                  <a:txBody>
                    <a:bodyPr/>
                    <a:lstStyle/>
                    <a:p>
                      <a:pPr algn="ctr"/>
                      <a:r>
                        <a:rPr lang="it-IT" sz="1800" dirty="0"/>
                        <a:t>DGR 1858/2021 – Allegato A, Piano Regionale Prevenzione 2020-25</a:t>
                      </a:r>
                    </a:p>
                  </a:txBody>
                  <a:tcPr marL="49484" marR="49484" marT="24742" marB="24742" anchor="ctr"/>
                </a:tc>
                <a:extLst>
                  <a:ext uri="{0D108BD9-81ED-4DB2-BD59-A6C34878D82A}">
                    <a16:rowId xmlns:a16="http://schemas.microsoft.com/office/drawing/2014/main" val="3538866130"/>
                  </a:ext>
                </a:extLst>
              </a:tr>
              <a:tr h="494840">
                <a:tc>
                  <a:txBody>
                    <a:bodyPr/>
                    <a:lstStyle/>
                    <a:p>
                      <a:pPr algn="ctr"/>
                      <a:r>
                        <a:rPr lang="it-IT" sz="1800" b="1" dirty="0"/>
                        <a:t>Numero di “Palestre della Salute” operative</a:t>
                      </a:r>
                      <a:endParaRPr lang="it-IT" sz="1800" dirty="0"/>
                    </a:p>
                  </a:txBody>
                  <a:tcPr marL="49484" marR="49484" marT="24742" marB="24742" anchor="ctr"/>
                </a:tc>
                <a:tc>
                  <a:txBody>
                    <a:bodyPr/>
                    <a:lstStyle/>
                    <a:p>
                      <a:pPr algn="ctr"/>
                      <a:r>
                        <a:rPr lang="it-IT" sz="1800" b="1" dirty="0"/>
                        <a:t>121</a:t>
                      </a:r>
                      <a:r>
                        <a:rPr lang="it-IT" sz="1800" dirty="0"/>
                        <a:t> strutture certificate (agg. 8 luglio 2024)</a:t>
                      </a:r>
                    </a:p>
                  </a:txBody>
                  <a:tcPr marL="49484" marR="49484" marT="24742" marB="24742" anchor="ctr"/>
                </a:tc>
                <a:tc>
                  <a:txBody>
                    <a:bodyPr/>
                    <a:lstStyle/>
                    <a:p>
                      <a:pPr algn="ctr"/>
                      <a:r>
                        <a:rPr lang="it-IT" sz="1800" dirty="0"/>
                        <a:t>Elenco ufficiale Dir. Prevenzione Veneto </a:t>
                      </a:r>
                    </a:p>
                  </a:txBody>
                  <a:tcPr marL="49484" marR="49484" marT="24742" marB="24742" anchor="ctr"/>
                </a:tc>
                <a:extLst>
                  <a:ext uri="{0D108BD9-81ED-4DB2-BD59-A6C34878D82A}">
                    <a16:rowId xmlns:a16="http://schemas.microsoft.com/office/drawing/2014/main" val="4154955703"/>
                  </a:ext>
                </a:extLst>
              </a:tr>
              <a:tr h="494840">
                <a:tc>
                  <a:txBody>
                    <a:bodyPr/>
                    <a:lstStyle/>
                    <a:p>
                      <a:pPr algn="ctr"/>
                      <a:r>
                        <a:rPr lang="it-IT" sz="1800" b="1" dirty="0"/>
                        <a:t>Percorsi dietetico-comportamentali in PDTA Obesità</a:t>
                      </a:r>
                      <a:endParaRPr lang="it-IT" sz="1800" dirty="0"/>
                    </a:p>
                  </a:txBody>
                  <a:tcPr marL="49484" marR="49484" marT="24742" marB="24742" anchor="ctr"/>
                </a:tc>
                <a:tc>
                  <a:txBody>
                    <a:bodyPr/>
                    <a:lstStyle/>
                    <a:p>
                      <a:pPr algn="ctr"/>
                      <a:r>
                        <a:rPr lang="it-IT" sz="1800" dirty="0"/>
                        <a:t>Ticket SSN</a:t>
                      </a:r>
                    </a:p>
                  </a:txBody>
                  <a:tcPr marL="49484" marR="49484" marT="24742" marB="24742" anchor="ctr"/>
                </a:tc>
                <a:tc>
                  <a:txBody>
                    <a:bodyPr/>
                    <a:lstStyle/>
                    <a:p>
                      <a:pPr algn="ctr"/>
                      <a:r>
                        <a:rPr lang="it-IT" sz="1800" dirty="0"/>
                        <a:t>PDTA Obesità Veneto 2023</a:t>
                      </a:r>
                    </a:p>
                  </a:txBody>
                  <a:tcPr marL="49484" marR="49484" marT="24742" marB="24742" anchor="ctr"/>
                </a:tc>
                <a:extLst>
                  <a:ext uri="{0D108BD9-81ED-4DB2-BD59-A6C34878D82A}">
                    <a16:rowId xmlns:a16="http://schemas.microsoft.com/office/drawing/2014/main" val="1554863823"/>
                  </a:ext>
                </a:extLst>
              </a:tr>
              <a:tr h="494840">
                <a:tc>
                  <a:txBody>
                    <a:bodyPr/>
                    <a:lstStyle/>
                    <a:p>
                      <a:pPr algn="ctr"/>
                      <a:r>
                        <a:rPr lang="it-IT" sz="1800" b="1" dirty="0"/>
                        <a:t>Chirurgia bariatrica</a:t>
                      </a:r>
                      <a:endParaRPr lang="it-IT" sz="1800" dirty="0"/>
                    </a:p>
                  </a:txBody>
                  <a:tcPr marL="49484" marR="49484" marT="24742" marB="24742" anchor="ctr"/>
                </a:tc>
                <a:tc>
                  <a:txBody>
                    <a:bodyPr/>
                    <a:lstStyle/>
                    <a:p>
                      <a:pPr algn="ctr"/>
                      <a:r>
                        <a:rPr lang="it-IT" sz="1800" b="1" dirty="0"/>
                        <a:t>2.000 interventi → 24 M €/anno </a:t>
                      </a:r>
                      <a:r>
                        <a:rPr lang="it-IT" sz="1800" dirty="0"/>
                        <a:t>(totale, SSN);</a:t>
                      </a:r>
                      <a:endParaRPr lang="it-IT" sz="1800" b="1" dirty="0"/>
                    </a:p>
                  </a:txBody>
                  <a:tcPr marL="49484" marR="49484" marT="24742" marB="24742" anchor="ctr"/>
                </a:tc>
                <a:tc>
                  <a:txBody>
                    <a:bodyPr/>
                    <a:lstStyle/>
                    <a:p>
                      <a:pPr algn="ctr"/>
                      <a:r>
                        <a:rPr lang="it-IT" sz="1800" dirty="0"/>
                        <a:t>SICOB 2024; DRG 288 media costi</a:t>
                      </a:r>
                    </a:p>
                  </a:txBody>
                  <a:tcPr marL="49484" marR="49484" marT="24742" marB="24742" anchor="ctr"/>
                </a:tc>
                <a:extLst>
                  <a:ext uri="{0D108BD9-81ED-4DB2-BD59-A6C34878D82A}">
                    <a16:rowId xmlns:a16="http://schemas.microsoft.com/office/drawing/2014/main" val="3438335315"/>
                  </a:ext>
                </a:extLst>
              </a:tr>
            </a:tbl>
          </a:graphicData>
        </a:graphic>
      </p:graphicFrame>
      <p:graphicFrame>
        <p:nvGraphicFramePr>
          <p:cNvPr id="2" name="Tabella 1">
            <a:extLst>
              <a:ext uri="{FF2B5EF4-FFF2-40B4-BE49-F238E27FC236}">
                <a16:creationId xmlns:a16="http://schemas.microsoft.com/office/drawing/2014/main" id="{6156B490-6E23-44BF-612B-4CDD61BF53C9}"/>
              </a:ext>
            </a:extLst>
          </p:cNvPr>
          <p:cNvGraphicFramePr>
            <a:graphicFrameLocks noGrp="1"/>
          </p:cNvGraphicFramePr>
          <p:nvPr>
            <p:extLst>
              <p:ext uri="{D42A27DB-BD31-4B8C-83A1-F6EECF244321}">
                <p14:modId xmlns:p14="http://schemas.microsoft.com/office/powerpoint/2010/main" val="207533952"/>
              </p:ext>
            </p:extLst>
          </p:nvPr>
        </p:nvGraphicFramePr>
        <p:xfrm>
          <a:off x="147534" y="5771420"/>
          <a:ext cx="11896928" cy="872444"/>
        </p:xfrm>
        <a:graphic>
          <a:graphicData uri="http://schemas.openxmlformats.org/drawingml/2006/table">
            <a:tbl>
              <a:tblPr>
                <a:tableStyleId>{1FECB4D8-DB02-4DC6-A0A2-4F2EBAE1DC90}</a:tableStyleId>
              </a:tblPr>
              <a:tblGrid>
                <a:gridCol w="3882934">
                  <a:extLst>
                    <a:ext uri="{9D8B030D-6E8A-4147-A177-3AD203B41FA5}">
                      <a16:colId xmlns:a16="http://schemas.microsoft.com/office/drawing/2014/main" val="3721410920"/>
                    </a:ext>
                  </a:extLst>
                </a:gridCol>
                <a:gridCol w="4006997">
                  <a:extLst>
                    <a:ext uri="{9D8B030D-6E8A-4147-A177-3AD203B41FA5}">
                      <a16:colId xmlns:a16="http://schemas.microsoft.com/office/drawing/2014/main" val="3316305335"/>
                    </a:ext>
                  </a:extLst>
                </a:gridCol>
                <a:gridCol w="4006997">
                  <a:extLst>
                    <a:ext uri="{9D8B030D-6E8A-4147-A177-3AD203B41FA5}">
                      <a16:colId xmlns:a16="http://schemas.microsoft.com/office/drawing/2014/main" val="1490739240"/>
                    </a:ext>
                  </a:extLst>
                </a:gridCol>
              </a:tblGrid>
              <a:tr h="643293">
                <a:tc>
                  <a:txBody>
                    <a:bodyPr/>
                    <a:lstStyle/>
                    <a:p>
                      <a:pPr algn="ctr"/>
                      <a:r>
                        <a:rPr lang="it-IT" sz="1800" b="1" dirty="0"/>
                        <a:t>Studio “</a:t>
                      </a:r>
                      <a:r>
                        <a:rPr lang="it-IT" sz="1800" b="1" dirty="0" err="1"/>
                        <a:t>Exercise</a:t>
                      </a:r>
                      <a:r>
                        <a:rPr lang="it-IT" sz="1800" b="1" dirty="0"/>
                        <a:t> </a:t>
                      </a:r>
                      <a:r>
                        <a:rPr lang="it-IT" sz="1800" b="1" dirty="0" err="1"/>
                        <a:t>is</a:t>
                      </a:r>
                      <a:r>
                        <a:rPr lang="it-IT" sz="1800" b="1" dirty="0"/>
                        <a:t> Medicine – Pilot Veneto 2022”</a:t>
                      </a:r>
                      <a:r>
                        <a:rPr lang="it-IT" sz="1800" dirty="0"/>
                        <a:t> – risparmio sanitario ottenibile con PA strutturata</a:t>
                      </a:r>
                    </a:p>
                  </a:txBody>
                  <a:tcPr marL="49484" marR="49484" marT="24742" marB="24742" anchor="ctr">
                    <a:solidFill>
                      <a:schemeClr val="accent6">
                        <a:lumMod val="40000"/>
                        <a:lumOff val="60000"/>
                      </a:schemeClr>
                    </a:solidFill>
                  </a:tcPr>
                </a:tc>
                <a:tc>
                  <a:txBody>
                    <a:bodyPr/>
                    <a:lstStyle/>
                    <a:p>
                      <a:pPr algn="ctr"/>
                      <a:r>
                        <a:rPr lang="it-IT" sz="1800" b="1" dirty="0"/>
                        <a:t>5,3 – 17,4 M € di costi diretti evitati/anno</a:t>
                      </a:r>
                      <a:endParaRPr lang="it-IT" sz="1800" dirty="0"/>
                    </a:p>
                  </a:txBody>
                  <a:tcPr marL="49484" marR="49484" marT="24742" marB="24742" anchor="ctr">
                    <a:solidFill>
                      <a:schemeClr val="accent6">
                        <a:lumMod val="40000"/>
                        <a:lumOff val="60000"/>
                      </a:schemeClr>
                    </a:solidFill>
                  </a:tcPr>
                </a:tc>
                <a:tc>
                  <a:txBody>
                    <a:bodyPr/>
                    <a:lstStyle/>
                    <a:p>
                      <a:pPr algn="ctr"/>
                      <a:r>
                        <a:rPr lang="da-DK" sz="1800" dirty="0"/>
                        <a:t>Ortolan S. et al., IJERPH 19(12):7375 2022 (</a:t>
                      </a:r>
                      <a:r>
                        <a:rPr lang="da-DK" sz="1800" dirty="0">
                          <a:hlinkClick r:id="rId2" tooltip="Potential Cost Savings for the Healthcare System by Physical Activity in Different Chronic Diseases: A Pilot Study in the Veneto Region of Italy - PubMed"/>
                        </a:rPr>
                        <a:t>PubMed</a:t>
                      </a:r>
                      <a:r>
                        <a:rPr lang="da-DK" sz="1800" dirty="0"/>
                        <a:t>)</a:t>
                      </a:r>
                    </a:p>
                  </a:txBody>
                  <a:tcPr marL="49484" marR="49484" marT="24742" marB="24742" anchor="ctr">
                    <a:solidFill>
                      <a:schemeClr val="accent6">
                        <a:lumMod val="40000"/>
                        <a:lumOff val="60000"/>
                      </a:schemeClr>
                    </a:solidFill>
                  </a:tcPr>
                </a:tc>
                <a:extLst>
                  <a:ext uri="{0D108BD9-81ED-4DB2-BD59-A6C34878D82A}">
                    <a16:rowId xmlns:a16="http://schemas.microsoft.com/office/drawing/2014/main" val="2250393353"/>
                  </a:ext>
                </a:extLst>
              </a:tr>
            </a:tbl>
          </a:graphicData>
        </a:graphic>
      </p:graphicFrame>
      <p:sp>
        <p:nvSpPr>
          <p:cNvPr id="6" name="CasellaDiTesto 5">
            <a:extLst>
              <a:ext uri="{FF2B5EF4-FFF2-40B4-BE49-F238E27FC236}">
                <a16:creationId xmlns:a16="http://schemas.microsoft.com/office/drawing/2014/main" id="{67C34E0D-9E87-4F18-B0C6-6D3E2DC9426E}"/>
              </a:ext>
            </a:extLst>
          </p:cNvPr>
          <p:cNvSpPr txBox="1"/>
          <p:nvPr/>
        </p:nvSpPr>
        <p:spPr>
          <a:xfrm>
            <a:off x="3567498" y="5172311"/>
            <a:ext cx="5057000" cy="523220"/>
          </a:xfrm>
          <a:prstGeom prst="rect">
            <a:avLst/>
          </a:prstGeom>
          <a:noFill/>
        </p:spPr>
        <p:txBody>
          <a:bodyPr wrap="square" rtlCol="0">
            <a:spAutoFit/>
          </a:bodyPr>
          <a:lstStyle/>
          <a:p>
            <a:r>
              <a:rPr lang="it-IT" sz="2800" dirty="0">
                <a:latin typeface="Arial Black" panose="020B0A04020102020204" pitchFamily="34" charset="0"/>
                <a:cs typeface="Aharoni" panose="020F0502020204030204" pitchFamily="2" charset="-79"/>
              </a:rPr>
              <a:t>RISULTATI ECONOMICI</a:t>
            </a:r>
          </a:p>
        </p:txBody>
      </p:sp>
    </p:spTree>
    <p:extLst>
      <p:ext uri="{BB962C8B-B14F-4D97-AF65-F5344CB8AC3E}">
        <p14:creationId xmlns:p14="http://schemas.microsoft.com/office/powerpoint/2010/main" val="181248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E5CB5-BBB4-D46D-6E4C-7EAC1AD88CB1}"/>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CA25F432-92FE-EFBF-5935-1C8F5E048456}"/>
              </a:ext>
            </a:extLst>
          </p:cNvPr>
          <p:cNvSpPr txBox="1"/>
          <p:nvPr/>
        </p:nvSpPr>
        <p:spPr>
          <a:xfrm>
            <a:off x="1097280" y="578433"/>
            <a:ext cx="10858014" cy="1450757"/>
          </a:xfrm>
          <a:prstGeom prst="rect">
            <a:avLst/>
          </a:prstGeom>
        </p:spPr>
        <p:txBody>
          <a:bodyPr vert="horz" lIns="91440" tIns="45720" rIns="91440" bIns="45720" rtlCol="0" anchor="b">
            <a:normAutofit/>
          </a:bodyPr>
          <a:lstStyle/>
          <a:p>
            <a:pPr>
              <a:lnSpc>
                <a:spcPct val="90000"/>
              </a:lnSpc>
              <a:spcBef>
                <a:spcPct val="0"/>
              </a:spcBef>
              <a:spcAft>
                <a:spcPts val="600"/>
              </a:spcAft>
            </a:pPr>
            <a:r>
              <a:rPr lang="it-IT" sz="4800" b="1" kern="1200" spc="-50" baseline="0" dirty="0">
                <a:solidFill>
                  <a:schemeClr val="tx1">
                    <a:lumMod val="75000"/>
                    <a:lumOff val="25000"/>
                  </a:schemeClr>
                </a:solidFill>
                <a:latin typeface="+mn-lt"/>
                <a:ea typeface="+mj-ea"/>
                <a:cs typeface="+mj-cs"/>
              </a:rPr>
              <a:t>IL COSTO  DELL’OBESITA’ PER </a:t>
            </a:r>
            <a:r>
              <a:rPr lang="it-IT" sz="4800" b="1" spc="-50" dirty="0">
                <a:solidFill>
                  <a:schemeClr val="tx1">
                    <a:lumMod val="75000"/>
                    <a:lumOff val="25000"/>
                  </a:schemeClr>
                </a:solidFill>
                <a:ea typeface="+mj-ea"/>
                <a:cs typeface="+mj-cs"/>
              </a:rPr>
              <a:t>LA COLLETTIVITA’</a:t>
            </a:r>
            <a:endParaRPr lang="it-IT" sz="4800" b="1" kern="1200" spc="-50" baseline="0" dirty="0">
              <a:solidFill>
                <a:schemeClr val="tx1">
                  <a:lumMod val="75000"/>
                  <a:lumOff val="25000"/>
                </a:schemeClr>
              </a:solidFill>
              <a:latin typeface="+mn-lt"/>
              <a:ea typeface="+mj-ea"/>
              <a:cs typeface="+mj-cs"/>
            </a:endParaRPr>
          </a:p>
        </p:txBody>
      </p:sp>
    </p:spTree>
    <p:extLst>
      <p:ext uri="{BB962C8B-B14F-4D97-AF65-F5344CB8AC3E}">
        <p14:creationId xmlns:p14="http://schemas.microsoft.com/office/powerpoint/2010/main" val="232746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48DE7-51D2-F5C7-9EA3-153CA79EC83D}"/>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id="{9B4CA6CD-3408-BAA0-2079-9B0993EFA8DA}"/>
              </a:ext>
            </a:extLst>
          </p:cNvPr>
          <p:cNvSpPr txBox="1"/>
          <p:nvPr/>
        </p:nvSpPr>
        <p:spPr>
          <a:xfrm>
            <a:off x="3104242" y="278520"/>
            <a:ext cx="6602466" cy="954107"/>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ELEMENTI DI UN’ANALISI ECONOMICA OBESITA’ </a:t>
            </a:r>
          </a:p>
        </p:txBody>
      </p:sp>
      <p:sp>
        <p:nvSpPr>
          <p:cNvPr id="4" name="Content Placeholder 2">
            <a:extLst>
              <a:ext uri="{FF2B5EF4-FFF2-40B4-BE49-F238E27FC236}">
                <a16:creationId xmlns:a16="http://schemas.microsoft.com/office/drawing/2014/main" id="{53E5854C-C3A2-2922-365D-237178F2FBCF}"/>
              </a:ext>
            </a:extLst>
          </p:cNvPr>
          <p:cNvSpPr>
            <a:spLocks noGrp="1"/>
          </p:cNvSpPr>
          <p:nvPr/>
        </p:nvSpPr>
        <p:spPr>
          <a:xfrm>
            <a:off x="496113" y="2488293"/>
            <a:ext cx="10904704" cy="39883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1800" dirty="0"/>
              <a:t>Gli elementi chiave dell’analisi dell’impatto dell’obesità sui costi sostenuti dalla collettività sono:</a:t>
            </a:r>
          </a:p>
          <a:p>
            <a:pPr marL="0" indent="0">
              <a:buNone/>
            </a:pPr>
            <a:endParaRPr sz="1800" dirty="0"/>
          </a:p>
          <a:p>
            <a:pPr>
              <a:defRPr sz="2000"/>
            </a:pPr>
            <a:r>
              <a:rPr sz="1800" dirty="0" err="1"/>
              <a:t>Definizione</a:t>
            </a:r>
            <a:r>
              <a:rPr sz="1800" dirty="0"/>
              <a:t> </a:t>
            </a:r>
            <a:r>
              <a:rPr sz="1800" dirty="0" err="1"/>
              <a:t>della</a:t>
            </a:r>
            <a:r>
              <a:rPr sz="1800" dirty="0"/>
              <a:t> </a:t>
            </a:r>
            <a:r>
              <a:rPr sz="1800" dirty="0" err="1"/>
              <a:t>prospettiva</a:t>
            </a:r>
            <a:r>
              <a:rPr sz="1800" dirty="0"/>
              <a:t> (SSN, Società, </a:t>
            </a:r>
            <a:r>
              <a:rPr sz="1800" dirty="0" err="1"/>
              <a:t>Paziente</a:t>
            </a:r>
            <a:r>
              <a:rPr sz="1800" dirty="0"/>
              <a:t>)</a:t>
            </a:r>
          </a:p>
          <a:p>
            <a:pPr lvl="1">
              <a:defRPr sz="1800"/>
            </a:pPr>
            <a:r>
              <a:rPr sz="1800" dirty="0" err="1"/>
              <a:t>Diretti</a:t>
            </a:r>
            <a:r>
              <a:rPr sz="1800" dirty="0"/>
              <a:t> </a:t>
            </a:r>
            <a:r>
              <a:rPr sz="1800" dirty="0" err="1"/>
              <a:t>sanitari</a:t>
            </a:r>
            <a:r>
              <a:rPr sz="1800" dirty="0"/>
              <a:t> e non </a:t>
            </a:r>
            <a:r>
              <a:rPr sz="1800" dirty="0" err="1"/>
              <a:t>sanitari</a:t>
            </a:r>
            <a:endParaRPr sz="1800" dirty="0"/>
          </a:p>
          <a:p>
            <a:pPr lvl="1">
              <a:defRPr sz="1800"/>
            </a:pPr>
            <a:r>
              <a:rPr sz="1800" dirty="0" err="1"/>
              <a:t>Indiretti</a:t>
            </a:r>
            <a:r>
              <a:rPr sz="1800" dirty="0"/>
              <a:t> (</a:t>
            </a:r>
            <a:r>
              <a:rPr sz="1800" dirty="0" err="1"/>
              <a:t>perdita</a:t>
            </a:r>
            <a:r>
              <a:rPr sz="1800" dirty="0"/>
              <a:t> di </a:t>
            </a:r>
            <a:r>
              <a:rPr sz="1800" dirty="0" err="1"/>
              <a:t>produttività</a:t>
            </a:r>
            <a:r>
              <a:rPr sz="1800" dirty="0"/>
              <a:t>)</a:t>
            </a:r>
          </a:p>
          <a:p>
            <a:pPr>
              <a:defRPr sz="2000"/>
            </a:pPr>
            <a:r>
              <a:rPr sz="1800" dirty="0" err="1"/>
              <a:t>Orizzonte</a:t>
            </a:r>
            <a:r>
              <a:rPr sz="1800" dirty="0"/>
              <a:t> </a:t>
            </a:r>
            <a:r>
              <a:rPr sz="1800" dirty="0" err="1"/>
              <a:t>temporale</a:t>
            </a:r>
            <a:r>
              <a:rPr sz="1800" dirty="0"/>
              <a:t> </a:t>
            </a:r>
            <a:r>
              <a:rPr sz="1800" dirty="0" err="1"/>
              <a:t>dell'analisi</a:t>
            </a:r>
            <a:endParaRPr sz="1800" dirty="0"/>
          </a:p>
          <a:p>
            <a:pPr>
              <a:defRPr sz="2000"/>
            </a:pPr>
            <a:r>
              <a:rPr sz="1800" dirty="0" err="1"/>
              <a:t>Identificazione</a:t>
            </a:r>
            <a:r>
              <a:rPr sz="1800" dirty="0"/>
              <a:t> e </a:t>
            </a:r>
            <a:r>
              <a:rPr sz="1800" dirty="0" err="1"/>
              <a:t>misura</a:t>
            </a:r>
            <a:r>
              <a:rPr sz="1800" dirty="0"/>
              <a:t> </a:t>
            </a:r>
            <a:r>
              <a:rPr sz="1800" dirty="0" err="1"/>
              <a:t>dei</a:t>
            </a:r>
            <a:r>
              <a:rPr sz="1800" dirty="0"/>
              <a:t> </a:t>
            </a:r>
            <a:r>
              <a:rPr sz="1800" dirty="0" err="1"/>
              <a:t>costi</a:t>
            </a:r>
            <a:endParaRPr sz="1800" dirty="0"/>
          </a:p>
          <a:p>
            <a:pPr>
              <a:defRPr sz="2000"/>
            </a:pPr>
            <a:r>
              <a:rPr sz="1800" dirty="0"/>
              <a:t>Misura </a:t>
            </a:r>
            <a:r>
              <a:rPr sz="1800" dirty="0" err="1"/>
              <a:t>degli</a:t>
            </a:r>
            <a:r>
              <a:rPr sz="1800" dirty="0"/>
              <a:t> </a:t>
            </a:r>
            <a:r>
              <a:rPr sz="1800" dirty="0" err="1"/>
              <a:t>esiti</a:t>
            </a:r>
            <a:r>
              <a:rPr sz="1800" dirty="0"/>
              <a:t> </a:t>
            </a:r>
            <a:r>
              <a:rPr sz="1800" dirty="0" err="1"/>
              <a:t>clinici</a:t>
            </a:r>
            <a:r>
              <a:rPr sz="1800" dirty="0"/>
              <a:t> (QALY, DALY</a:t>
            </a:r>
            <a:r>
              <a:rPr lang="it-IT" sz="1800" dirty="0"/>
              <a:t>, etc.</a:t>
            </a:r>
            <a:r>
              <a:rPr sz="1800" dirty="0"/>
              <a:t>)</a:t>
            </a:r>
          </a:p>
          <a:p>
            <a:pPr>
              <a:defRPr sz="2000"/>
            </a:pPr>
            <a:r>
              <a:rPr sz="1800" dirty="0"/>
              <a:t>Tasso di </a:t>
            </a:r>
            <a:r>
              <a:rPr sz="1800" dirty="0" err="1"/>
              <a:t>sconto</a:t>
            </a:r>
            <a:r>
              <a:rPr sz="1800" dirty="0"/>
              <a:t> per </a:t>
            </a:r>
            <a:r>
              <a:rPr sz="1800" dirty="0" err="1"/>
              <a:t>costi</a:t>
            </a:r>
            <a:r>
              <a:rPr sz="1800" dirty="0"/>
              <a:t> ed </a:t>
            </a:r>
            <a:r>
              <a:rPr sz="1800" dirty="0" err="1"/>
              <a:t>esiti</a:t>
            </a:r>
            <a:r>
              <a:rPr sz="1800" dirty="0"/>
              <a:t> </a:t>
            </a:r>
            <a:r>
              <a:rPr sz="1800" dirty="0" err="1"/>
              <a:t>futuri</a:t>
            </a:r>
            <a:endParaRPr sz="1800" dirty="0"/>
          </a:p>
          <a:p>
            <a:pPr>
              <a:defRPr sz="2000"/>
            </a:pPr>
            <a:r>
              <a:rPr sz="1800" dirty="0" err="1"/>
              <a:t>Analisi</a:t>
            </a:r>
            <a:r>
              <a:rPr sz="1800" dirty="0"/>
              <a:t> di </a:t>
            </a:r>
            <a:r>
              <a:rPr sz="1800" dirty="0" err="1"/>
              <a:t>sensibilità</a:t>
            </a:r>
            <a:r>
              <a:rPr sz="1800" dirty="0"/>
              <a:t> e </a:t>
            </a:r>
            <a:r>
              <a:rPr sz="1800" dirty="0" err="1"/>
              <a:t>scenari</a:t>
            </a:r>
            <a:endParaRPr sz="1800" dirty="0"/>
          </a:p>
          <a:p>
            <a:pPr>
              <a:defRPr sz="2000"/>
            </a:pPr>
            <a:r>
              <a:rPr sz="1800" dirty="0"/>
              <a:t>Budget Impact e </a:t>
            </a:r>
            <a:r>
              <a:rPr sz="1800" dirty="0" err="1"/>
              <a:t>sostenibilità</a:t>
            </a:r>
            <a:endParaRPr sz="1800" dirty="0"/>
          </a:p>
          <a:p>
            <a:pPr>
              <a:defRPr sz="2000"/>
            </a:pPr>
            <a:r>
              <a:rPr sz="1800" dirty="0"/>
              <a:t>Return on Investment (ROI)</a:t>
            </a:r>
          </a:p>
        </p:txBody>
      </p:sp>
      <p:sp>
        <p:nvSpPr>
          <p:cNvPr id="6" name="CasellaDiTesto 5">
            <a:extLst>
              <a:ext uri="{FF2B5EF4-FFF2-40B4-BE49-F238E27FC236}">
                <a16:creationId xmlns:a16="http://schemas.microsoft.com/office/drawing/2014/main" id="{14D2BE82-8D19-7027-6439-898A15150585}"/>
              </a:ext>
            </a:extLst>
          </p:cNvPr>
          <p:cNvSpPr txBox="1"/>
          <p:nvPr/>
        </p:nvSpPr>
        <p:spPr>
          <a:xfrm>
            <a:off x="496112" y="1398795"/>
            <a:ext cx="11235446" cy="923330"/>
          </a:xfrm>
          <a:prstGeom prst="rect">
            <a:avLst/>
          </a:prstGeom>
          <a:noFill/>
        </p:spPr>
        <p:txBody>
          <a:bodyPr wrap="square" rtlCol="0">
            <a:spAutoFit/>
          </a:bodyPr>
          <a:lstStyle/>
          <a:p>
            <a:pPr algn="just"/>
            <a:r>
              <a:rPr lang="it-IT" dirty="0"/>
              <a:t>Le analisi economiche in sanità nascono con l’obiettivo di supportare decisioni di allocazione delle risorse economiche basate su evidenze, garantendo che risorse pubbliche limitate vengano indirizzate verso interventi che offrano il miglior valore in termini di salute prodotta. </a:t>
            </a:r>
          </a:p>
        </p:txBody>
      </p:sp>
      <p:pic>
        <p:nvPicPr>
          <p:cNvPr id="9" name="Immagine 8">
            <a:extLst>
              <a:ext uri="{FF2B5EF4-FFF2-40B4-BE49-F238E27FC236}">
                <a16:creationId xmlns:a16="http://schemas.microsoft.com/office/drawing/2014/main" id="{76677F09-BFF5-E1E2-39A4-A934D78D54D2}"/>
              </a:ext>
            </a:extLst>
          </p:cNvPr>
          <p:cNvPicPr>
            <a:picLocks noChangeAspect="1"/>
          </p:cNvPicPr>
          <p:nvPr/>
        </p:nvPicPr>
        <p:blipFill>
          <a:blip r:embed="rId2"/>
          <a:stretch>
            <a:fillRect/>
          </a:stretch>
        </p:blipFill>
        <p:spPr>
          <a:xfrm>
            <a:off x="6209488" y="2869659"/>
            <a:ext cx="5982512" cy="3988341"/>
          </a:xfrm>
          <a:prstGeom prst="rect">
            <a:avLst/>
          </a:prstGeom>
        </p:spPr>
      </p:pic>
    </p:spTree>
    <p:extLst>
      <p:ext uri="{BB962C8B-B14F-4D97-AF65-F5344CB8AC3E}">
        <p14:creationId xmlns:p14="http://schemas.microsoft.com/office/powerpoint/2010/main" val="58426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0C134-9F1E-1056-28B8-6397249C3F99}"/>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BDE250D9-EDB5-3CAB-3232-8F7040EDE62E}"/>
              </a:ext>
            </a:extLst>
          </p:cNvPr>
          <p:cNvSpPr txBox="1"/>
          <p:nvPr/>
        </p:nvSpPr>
        <p:spPr>
          <a:xfrm>
            <a:off x="3397189" y="1022373"/>
            <a:ext cx="5397621" cy="523220"/>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COSTI DIRETTI</a:t>
            </a:r>
          </a:p>
        </p:txBody>
      </p:sp>
      <p:sp>
        <p:nvSpPr>
          <p:cNvPr id="8" name="CasellaDiTesto 7">
            <a:extLst>
              <a:ext uri="{FF2B5EF4-FFF2-40B4-BE49-F238E27FC236}">
                <a16:creationId xmlns:a16="http://schemas.microsoft.com/office/drawing/2014/main" id="{62A8A186-813B-A7A6-5CF9-7EDD2CFB4F69}"/>
              </a:ext>
            </a:extLst>
          </p:cNvPr>
          <p:cNvSpPr txBox="1"/>
          <p:nvPr/>
        </p:nvSpPr>
        <p:spPr>
          <a:xfrm>
            <a:off x="3104242" y="278520"/>
            <a:ext cx="5983516" cy="523220"/>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QUANTO COSTA L’OBESITA’?</a:t>
            </a:r>
          </a:p>
        </p:txBody>
      </p:sp>
      <p:sp>
        <p:nvSpPr>
          <p:cNvPr id="11" name="CasellaDiTesto 10">
            <a:extLst>
              <a:ext uri="{FF2B5EF4-FFF2-40B4-BE49-F238E27FC236}">
                <a16:creationId xmlns:a16="http://schemas.microsoft.com/office/drawing/2014/main" id="{CE8E2275-8A77-81F0-8BE9-32DFEE77C5F3}"/>
              </a:ext>
            </a:extLst>
          </p:cNvPr>
          <p:cNvSpPr txBox="1"/>
          <p:nvPr/>
        </p:nvSpPr>
        <p:spPr>
          <a:xfrm>
            <a:off x="475842" y="1766226"/>
            <a:ext cx="11342451" cy="1200329"/>
          </a:xfrm>
          <a:prstGeom prst="rect">
            <a:avLst/>
          </a:prstGeom>
          <a:noFill/>
        </p:spPr>
        <p:txBody>
          <a:bodyPr wrap="square">
            <a:spAutoFit/>
          </a:bodyPr>
          <a:lstStyle/>
          <a:p>
            <a:pPr algn="just"/>
            <a:r>
              <a:rPr lang="it-IT" dirty="0"/>
              <a:t>I </a:t>
            </a:r>
            <a:r>
              <a:rPr lang="it-IT" b="1" dirty="0"/>
              <a:t>costi sanitari diretti (escluse le comorbilità) </a:t>
            </a:r>
            <a:r>
              <a:rPr lang="it-IT" dirty="0"/>
              <a:t>legati rappresentano una spesa “di base” per la gestione clinica dell’eccesso di peso (es. visite nutrizionistiche, follow-up ambulatoriali, eventuali percorsi di educazione alimentare). Valori decisamente più alti sono da considerare nel caso di necessità di accedere a cure intensive o alla chirurgia (es. chirurgia bariatrica)</a:t>
            </a:r>
          </a:p>
        </p:txBody>
      </p:sp>
      <p:graphicFrame>
        <p:nvGraphicFramePr>
          <p:cNvPr id="2" name="Tabella 1">
            <a:extLst>
              <a:ext uri="{FF2B5EF4-FFF2-40B4-BE49-F238E27FC236}">
                <a16:creationId xmlns:a16="http://schemas.microsoft.com/office/drawing/2014/main" id="{6D274C7E-A16C-D5EA-716E-120E9967EDFC}"/>
              </a:ext>
            </a:extLst>
          </p:cNvPr>
          <p:cNvGraphicFramePr>
            <a:graphicFrameLocks noGrp="1"/>
          </p:cNvGraphicFramePr>
          <p:nvPr>
            <p:extLst>
              <p:ext uri="{D42A27DB-BD31-4B8C-83A1-F6EECF244321}">
                <p14:modId xmlns:p14="http://schemas.microsoft.com/office/powerpoint/2010/main" val="3033418574"/>
              </p:ext>
            </p:extLst>
          </p:nvPr>
        </p:nvGraphicFramePr>
        <p:xfrm>
          <a:off x="526911" y="3336448"/>
          <a:ext cx="11240312" cy="2268411"/>
        </p:xfrm>
        <a:graphic>
          <a:graphicData uri="http://schemas.openxmlformats.org/drawingml/2006/table">
            <a:tbl>
              <a:tblPr>
                <a:tableStyleId>{1FECB4D8-DB02-4DC6-A0A2-4F2EBAE1DC90}</a:tableStyleId>
              </a:tblPr>
              <a:tblGrid>
                <a:gridCol w="2810078">
                  <a:extLst>
                    <a:ext uri="{9D8B030D-6E8A-4147-A177-3AD203B41FA5}">
                      <a16:colId xmlns:a16="http://schemas.microsoft.com/office/drawing/2014/main" val="3121094605"/>
                    </a:ext>
                  </a:extLst>
                </a:gridCol>
                <a:gridCol w="2810078">
                  <a:extLst>
                    <a:ext uri="{9D8B030D-6E8A-4147-A177-3AD203B41FA5}">
                      <a16:colId xmlns:a16="http://schemas.microsoft.com/office/drawing/2014/main" val="879526544"/>
                    </a:ext>
                  </a:extLst>
                </a:gridCol>
                <a:gridCol w="2810078">
                  <a:extLst>
                    <a:ext uri="{9D8B030D-6E8A-4147-A177-3AD203B41FA5}">
                      <a16:colId xmlns:a16="http://schemas.microsoft.com/office/drawing/2014/main" val="3160434776"/>
                    </a:ext>
                  </a:extLst>
                </a:gridCol>
                <a:gridCol w="2810078">
                  <a:extLst>
                    <a:ext uri="{9D8B030D-6E8A-4147-A177-3AD203B41FA5}">
                      <a16:colId xmlns:a16="http://schemas.microsoft.com/office/drawing/2014/main" val="4170516418"/>
                    </a:ext>
                  </a:extLst>
                </a:gridCol>
              </a:tblGrid>
              <a:tr h="417865">
                <a:tc>
                  <a:txBody>
                    <a:bodyPr/>
                    <a:lstStyle/>
                    <a:p>
                      <a:pPr algn="ctr"/>
                      <a:r>
                        <a:rPr lang="it-IT" sz="1800" b="1" dirty="0"/>
                        <a:t>Tipo di costo</a:t>
                      </a:r>
                    </a:p>
                  </a:txBody>
                  <a:tcPr marL="59695" marR="59695" marT="29848" marB="29848" anchor="ctr"/>
                </a:tc>
                <a:tc>
                  <a:txBody>
                    <a:bodyPr/>
                    <a:lstStyle/>
                    <a:p>
                      <a:pPr algn="ctr"/>
                      <a:r>
                        <a:rPr lang="it-IT" sz="1800" b="1" dirty="0"/>
                        <a:t>Voce inclusa</a:t>
                      </a:r>
                    </a:p>
                  </a:txBody>
                  <a:tcPr marL="59695" marR="59695" marT="29848" marB="29848" anchor="ctr"/>
                </a:tc>
                <a:tc>
                  <a:txBody>
                    <a:bodyPr/>
                    <a:lstStyle/>
                    <a:p>
                      <a:pPr algn="ctr"/>
                      <a:r>
                        <a:rPr lang="it-IT" sz="1800" b="1" dirty="0"/>
                        <a:t>Costo medio annuo (€ 2024)</a:t>
                      </a:r>
                    </a:p>
                  </a:txBody>
                  <a:tcPr marL="59695" marR="59695" marT="29848" marB="29848" anchor="ctr"/>
                </a:tc>
                <a:tc>
                  <a:txBody>
                    <a:bodyPr/>
                    <a:lstStyle/>
                    <a:p>
                      <a:pPr algn="ctr"/>
                      <a:r>
                        <a:rPr lang="it-IT" sz="1800" b="1" dirty="0"/>
                        <a:t>Fonte e metodo</a:t>
                      </a:r>
                    </a:p>
                  </a:txBody>
                  <a:tcPr marL="59695" marR="59695" marT="29848" marB="29848" anchor="ctr"/>
                </a:tc>
                <a:extLst>
                  <a:ext uri="{0D108BD9-81ED-4DB2-BD59-A6C34878D82A}">
                    <a16:rowId xmlns:a16="http://schemas.microsoft.com/office/drawing/2014/main" val="4111834349"/>
                  </a:ext>
                </a:extLst>
              </a:tr>
              <a:tr h="1850546">
                <a:tc>
                  <a:txBody>
                    <a:bodyPr/>
                    <a:lstStyle/>
                    <a:p>
                      <a:pPr algn="ctr"/>
                      <a:r>
                        <a:rPr lang="it-IT" sz="1800" b="1" dirty="0"/>
                        <a:t>Diretto sanitario</a:t>
                      </a:r>
                      <a:endParaRPr lang="it-IT" sz="1800" dirty="0"/>
                    </a:p>
                  </a:txBody>
                  <a:tcPr marL="59695" marR="59695" marT="29848" marB="29848" anchor="ctr"/>
                </a:tc>
                <a:tc>
                  <a:txBody>
                    <a:bodyPr/>
                    <a:lstStyle/>
                    <a:p>
                      <a:pPr algn="ctr"/>
                      <a:r>
                        <a:rPr lang="it-IT" sz="1800" dirty="0"/>
                        <a:t>Ricoveri, visite ambulatoriali, farmaci e prestazioni dovuti al solo “eccesso di peso” (sovraccarico articolare, cure nutrizionali, etc.)</a:t>
                      </a:r>
                    </a:p>
                  </a:txBody>
                  <a:tcPr marL="59695" marR="59695" marT="29848" marB="29848" anchor="ctr"/>
                </a:tc>
                <a:tc>
                  <a:txBody>
                    <a:bodyPr/>
                    <a:lstStyle/>
                    <a:p>
                      <a:pPr algn="ctr"/>
                      <a:r>
                        <a:rPr lang="it-IT" sz="1800" b="1" dirty="0"/>
                        <a:t>≈ 1.300 €</a:t>
                      </a:r>
                      <a:endParaRPr lang="it-IT" sz="1800" dirty="0"/>
                    </a:p>
                  </a:txBody>
                  <a:tcPr marL="59695" marR="59695" marT="29848" marB="29848" anchor="ctr"/>
                </a:tc>
                <a:tc>
                  <a:txBody>
                    <a:bodyPr/>
                    <a:lstStyle/>
                    <a:p>
                      <a:pPr algn="ctr"/>
                      <a:r>
                        <a:rPr lang="it-IT" sz="1800" dirty="0"/>
                        <a:t>valore indicato da analisi di costo–malattia che confronta un adulto obeso con uno normopeso, “al netto delle patologie croniche associate” </a:t>
                      </a:r>
                    </a:p>
                  </a:txBody>
                  <a:tcPr marL="59695" marR="59695" marT="29848" marB="29848" anchor="ctr"/>
                </a:tc>
                <a:extLst>
                  <a:ext uri="{0D108BD9-81ED-4DB2-BD59-A6C34878D82A}">
                    <a16:rowId xmlns:a16="http://schemas.microsoft.com/office/drawing/2014/main" val="305197770"/>
                  </a:ext>
                </a:extLst>
              </a:tr>
            </a:tbl>
          </a:graphicData>
        </a:graphic>
      </p:graphicFrame>
    </p:spTree>
    <p:extLst>
      <p:ext uri="{BB962C8B-B14F-4D97-AF65-F5344CB8AC3E}">
        <p14:creationId xmlns:p14="http://schemas.microsoft.com/office/powerpoint/2010/main" val="239253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C0AEB-2A39-7F23-7B67-55D063A91127}"/>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F683F7FC-E8E6-44E1-0BF8-75BEAD2A5E5D}"/>
              </a:ext>
            </a:extLst>
          </p:cNvPr>
          <p:cNvSpPr txBox="1"/>
          <p:nvPr/>
        </p:nvSpPr>
        <p:spPr>
          <a:xfrm>
            <a:off x="3257017" y="207143"/>
            <a:ext cx="5397621" cy="954107"/>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QUANTO COSTA L’OBESITA’?</a:t>
            </a:r>
          </a:p>
        </p:txBody>
      </p:sp>
      <p:sp>
        <p:nvSpPr>
          <p:cNvPr id="4" name="CasellaDiTesto 3">
            <a:extLst>
              <a:ext uri="{FF2B5EF4-FFF2-40B4-BE49-F238E27FC236}">
                <a16:creationId xmlns:a16="http://schemas.microsoft.com/office/drawing/2014/main" id="{564931E2-0D9C-37A8-9F72-9BA4CE79FE68}"/>
              </a:ext>
            </a:extLst>
          </p:cNvPr>
          <p:cNvSpPr txBox="1"/>
          <p:nvPr/>
        </p:nvSpPr>
        <p:spPr>
          <a:xfrm>
            <a:off x="436373" y="1572544"/>
            <a:ext cx="11038910" cy="5078313"/>
          </a:xfrm>
          <a:prstGeom prst="rect">
            <a:avLst/>
          </a:prstGeom>
          <a:noFill/>
        </p:spPr>
        <p:txBody>
          <a:bodyPr wrap="square">
            <a:spAutoFit/>
          </a:bodyPr>
          <a:lstStyle/>
          <a:p>
            <a:pPr algn="just"/>
            <a:r>
              <a:rPr lang="it-IT" dirty="0"/>
              <a:t>L’obesità è un importante fattore di rischio per numerose patologie croniche:</a:t>
            </a:r>
          </a:p>
          <a:p>
            <a:pPr algn="just"/>
            <a:endParaRPr lang="it-IT" dirty="0"/>
          </a:p>
          <a:p>
            <a:pPr marL="285750" indent="-285750" algn="just">
              <a:buFont typeface="Arial" panose="020B0604020202020204" pitchFamily="34" charset="0"/>
              <a:buChar char="•"/>
            </a:pPr>
            <a:r>
              <a:rPr lang="it-IT" b="1" dirty="0"/>
              <a:t>Diabete mellito tipo 2 (T2D): </a:t>
            </a:r>
            <a:r>
              <a:rPr lang="it-IT" dirty="0"/>
              <a:t>L’obesità aumenta drasticamente il rischio di diabete tipo 2 (circa 6 volte rispetto a un soggetto normopeso). Stime epidemiologiche indicano che ~14% degli adulti obesi in Italia presenta già una diagnosi di diabete. Inoltre, oltre il 60% dei soggetti obesi manifesta una condizione di prediabete (glicemia alterata), spesso preludio al diabete conclamato.</a:t>
            </a:r>
          </a:p>
          <a:p>
            <a:pPr marL="285750" indent="-285750" algn="just">
              <a:buFont typeface="Arial" panose="020B0604020202020204" pitchFamily="34" charset="0"/>
              <a:buChar char="•"/>
            </a:pPr>
            <a:r>
              <a:rPr lang="it-IT" b="1" dirty="0"/>
              <a:t>Ipertensione arteriosa</a:t>
            </a:r>
            <a:r>
              <a:rPr lang="it-IT" dirty="0"/>
              <a:t>: L’eccesso di peso corporeo è strettamente associato all’ipertensione. La prevalenza di ipertensione tra individui obesi aumenta con il BMI e può raggiungere circa il 77% nei grandi obesi. In media, per </a:t>
            </a:r>
            <a:r>
              <a:rPr lang="it-IT" i="1" u="sng" dirty="0"/>
              <a:t>ogni aumento del 5% del peso si osserva un incremento del 20-30% nel rischio di sviluppare ipertensione</a:t>
            </a:r>
            <a:r>
              <a:rPr lang="it-IT" dirty="0"/>
              <a:t>.</a:t>
            </a:r>
          </a:p>
          <a:p>
            <a:pPr marL="285750" indent="-285750" algn="just">
              <a:buFont typeface="Arial" panose="020B0604020202020204" pitchFamily="34" charset="0"/>
              <a:buChar char="•"/>
            </a:pPr>
            <a:r>
              <a:rPr lang="it-IT" b="1" dirty="0"/>
              <a:t>Dislipidemie: </a:t>
            </a:r>
            <a:r>
              <a:rPr lang="it-IT" dirty="0"/>
              <a:t>L’obesità spesso si accompagna a alterazioni del profilo lipidico. Circa il 35% dei pazienti obesi presenta ipercolesterolemia e/o ipertrigliceridemia significative. </a:t>
            </a:r>
          </a:p>
          <a:p>
            <a:pPr marL="285750" indent="-285750" algn="just">
              <a:buFont typeface="Arial" panose="020B0604020202020204" pitchFamily="34" charset="0"/>
              <a:buChar char="•"/>
            </a:pPr>
            <a:r>
              <a:rPr lang="it-IT" b="1" dirty="0"/>
              <a:t>Malattie cardiovascolari (CVD): </a:t>
            </a:r>
            <a:r>
              <a:rPr lang="it-IT" dirty="0"/>
              <a:t>L’obesità contribuisce in modo sostanziale alla cardiopatia ischemica, ictus cerebrale, scompenso cardiaco e altre CVD. </a:t>
            </a:r>
            <a:r>
              <a:rPr lang="it-IT" i="1" u="sng" dirty="0"/>
              <a:t>In Italia si stima che sovrappeso e obesità siano responsabili di circa 64.000 decessi annui, pari a ~10% di tutte le morti, principalmente a causa di eventi cardiovascolari e complicanze metaboliche</a:t>
            </a:r>
            <a:r>
              <a:rPr lang="it-IT" dirty="0"/>
              <a:t>. </a:t>
            </a:r>
          </a:p>
          <a:p>
            <a:pPr marL="285750" indent="-285750" algn="just">
              <a:buFont typeface="Arial" panose="020B0604020202020204" pitchFamily="34" charset="0"/>
              <a:buChar char="•"/>
            </a:pPr>
            <a:r>
              <a:rPr lang="it-IT" b="1" dirty="0"/>
              <a:t>Alcuni tipi di tumore: </a:t>
            </a:r>
            <a:r>
              <a:rPr lang="it-IT" dirty="0"/>
              <a:t>L’eccesso di peso è riconosciuto come secondo fattore di rischio oncologico evitabile (dopo il fumo). Obesità e diabete sono associati a maggior incidenza di almeno 13 tipi di cancro (colon-retto, mammella post-menopausa, endometrio, rene, fegato, ovaio, pancreas, ecc.). </a:t>
            </a:r>
          </a:p>
        </p:txBody>
      </p:sp>
      <p:sp>
        <p:nvSpPr>
          <p:cNvPr id="6" name="CasellaDiTesto 5">
            <a:extLst>
              <a:ext uri="{FF2B5EF4-FFF2-40B4-BE49-F238E27FC236}">
                <a16:creationId xmlns:a16="http://schemas.microsoft.com/office/drawing/2014/main" id="{DF7B1032-5687-E510-6FCC-EC03142E67BC}"/>
              </a:ext>
            </a:extLst>
          </p:cNvPr>
          <p:cNvSpPr txBox="1"/>
          <p:nvPr/>
        </p:nvSpPr>
        <p:spPr>
          <a:xfrm>
            <a:off x="3257016" y="1049324"/>
            <a:ext cx="5397621" cy="523220"/>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COSTI COMORBILITA’</a:t>
            </a:r>
          </a:p>
        </p:txBody>
      </p:sp>
    </p:spTree>
    <p:extLst>
      <p:ext uri="{BB962C8B-B14F-4D97-AF65-F5344CB8AC3E}">
        <p14:creationId xmlns:p14="http://schemas.microsoft.com/office/powerpoint/2010/main" val="4318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7CE68-4107-A4C5-F370-325F88C8BA3A}"/>
            </a:ext>
          </a:extLst>
        </p:cNvPr>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FE4DB642-1FFD-D4B9-0662-15B32CB8445C}"/>
              </a:ext>
            </a:extLst>
          </p:cNvPr>
          <p:cNvGraphicFramePr>
            <a:graphicFrameLocks noGrp="1"/>
          </p:cNvGraphicFramePr>
          <p:nvPr>
            <p:extLst>
              <p:ext uri="{D42A27DB-BD31-4B8C-83A1-F6EECF244321}">
                <p14:modId xmlns:p14="http://schemas.microsoft.com/office/powerpoint/2010/main" val="774750241"/>
              </p:ext>
            </p:extLst>
          </p:nvPr>
        </p:nvGraphicFramePr>
        <p:xfrm>
          <a:off x="542301" y="1251470"/>
          <a:ext cx="11284083" cy="5528697"/>
        </p:xfrm>
        <a:graphic>
          <a:graphicData uri="http://schemas.openxmlformats.org/drawingml/2006/table">
            <a:tbl>
              <a:tblPr>
                <a:tableStyleId>{9DCAF9ED-07DC-4A11-8D7F-57B35C25682E}</a:tableStyleId>
              </a:tblPr>
              <a:tblGrid>
                <a:gridCol w="3761361">
                  <a:extLst>
                    <a:ext uri="{9D8B030D-6E8A-4147-A177-3AD203B41FA5}">
                      <a16:colId xmlns:a16="http://schemas.microsoft.com/office/drawing/2014/main" val="681980340"/>
                    </a:ext>
                  </a:extLst>
                </a:gridCol>
                <a:gridCol w="3761361">
                  <a:extLst>
                    <a:ext uri="{9D8B030D-6E8A-4147-A177-3AD203B41FA5}">
                      <a16:colId xmlns:a16="http://schemas.microsoft.com/office/drawing/2014/main" val="606079799"/>
                    </a:ext>
                  </a:extLst>
                </a:gridCol>
                <a:gridCol w="3761361">
                  <a:extLst>
                    <a:ext uri="{9D8B030D-6E8A-4147-A177-3AD203B41FA5}">
                      <a16:colId xmlns:a16="http://schemas.microsoft.com/office/drawing/2014/main" val="4058636849"/>
                    </a:ext>
                  </a:extLst>
                </a:gridCol>
              </a:tblGrid>
              <a:tr h="204365">
                <a:tc>
                  <a:txBody>
                    <a:bodyPr/>
                    <a:lstStyle/>
                    <a:p>
                      <a:r>
                        <a:rPr lang="it-IT" sz="1800" b="1" dirty="0"/>
                        <a:t>Classe di Farmaci</a:t>
                      </a:r>
                      <a:r>
                        <a:rPr lang="it-IT" sz="1800" dirty="0"/>
                        <a:t> (esempi)</a:t>
                      </a:r>
                    </a:p>
                  </a:txBody>
                  <a:tcPr marL="29848" marR="29848" marT="14924" marB="14924" anchor="ctr"/>
                </a:tc>
                <a:tc>
                  <a:txBody>
                    <a:bodyPr/>
                    <a:lstStyle/>
                    <a:p>
                      <a:r>
                        <a:rPr lang="it-IT" sz="1800" b="1"/>
                        <a:t>Condizione trattata</a:t>
                      </a:r>
                      <a:endParaRPr lang="it-IT" sz="1800"/>
                    </a:p>
                  </a:txBody>
                  <a:tcPr marL="29848" marR="29848" marT="14924" marB="14924" anchor="ctr"/>
                </a:tc>
                <a:tc>
                  <a:txBody>
                    <a:bodyPr/>
                    <a:lstStyle/>
                    <a:p>
                      <a:r>
                        <a:rPr lang="it-IT" sz="1800" b="1" dirty="0"/>
                        <a:t>Costo medio annuo per paziente</a:t>
                      </a:r>
                      <a:endParaRPr lang="it-IT" sz="1800" dirty="0"/>
                    </a:p>
                  </a:txBody>
                  <a:tcPr marL="29848" marR="29848" marT="14924" marB="14924" anchor="ctr"/>
                </a:tc>
                <a:extLst>
                  <a:ext uri="{0D108BD9-81ED-4DB2-BD59-A6C34878D82A}">
                    <a16:rowId xmlns:a16="http://schemas.microsoft.com/office/drawing/2014/main" val="2522980754"/>
                  </a:ext>
                </a:extLst>
              </a:tr>
              <a:tr h="562934">
                <a:tc>
                  <a:txBody>
                    <a:bodyPr/>
                    <a:lstStyle/>
                    <a:p>
                      <a:r>
                        <a:rPr lang="it-IT" sz="1800" b="1" dirty="0"/>
                        <a:t>Antidiabetici</a:t>
                      </a:r>
                      <a:r>
                        <a:rPr lang="it-IT" sz="1800" dirty="0"/>
                        <a:t> (es. metformina, insulinici, GLP-1 RA, SGLT2-i)</a:t>
                      </a:r>
                    </a:p>
                  </a:txBody>
                  <a:tcPr marL="29848" marR="29848" marT="14924" marB="14924" anchor="ctr"/>
                </a:tc>
                <a:tc>
                  <a:txBody>
                    <a:bodyPr/>
                    <a:lstStyle/>
                    <a:p>
                      <a:r>
                        <a:rPr lang="it-IT" sz="1800" dirty="0"/>
                        <a:t>Diabete mellito tipo 2 in pazienti obesi</a:t>
                      </a:r>
                    </a:p>
                  </a:txBody>
                  <a:tcPr marL="29848" marR="29848" marT="14924" marB="14924" anchor="ctr"/>
                </a:tc>
                <a:tc>
                  <a:txBody>
                    <a:bodyPr/>
                    <a:lstStyle/>
                    <a:p>
                      <a:r>
                        <a:rPr lang="it-IT" sz="1300" dirty="0"/>
                        <a:t>~</a:t>
                      </a:r>
                      <a:r>
                        <a:rPr lang="it-IT" sz="1300" b="1" dirty="0"/>
                        <a:t>€2.783 per paziente/anno </a:t>
                      </a:r>
                      <a:r>
                        <a:rPr lang="it-IT" sz="1300" dirty="0"/>
                        <a:t>(costo sanitario totale medio per diabetico) di cui </a:t>
                      </a:r>
                      <a:r>
                        <a:rPr lang="it-IT" sz="1300" b="1" dirty="0"/>
                        <a:t>~€180-200 </a:t>
                      </a:r>
                      <a:r>
                        <a:rPr lang="it-IT" sz="1300" dirty="0"/>
                        <a:t>per farmaci antidiabetici. (Spesa diabete ~10% del FSN).</a:t>
                      </a:r>
                    </a:p>
                  </a:txBody>
                  <a:tcPr marL="29848" marR="29848" marT="14924" marB="14924" anchor="ctr"/>
                </a:tc>
                <a:extLst>
                  <a:ext uri="{0D108BD9-81ED-4DB2-BD59-A6C34878D82A}">
                    <a16:rowId xmlns:a16="http://schemas.microsoft.com/office/drawing/2014/main" val="177718587"/>
                  </a:ext>
                </a:extLst>
              </a:tr>
              <a:tr h="921503">
                <a:tc>
                  <a:txBody>
                    <a:bodyPr/>
                    <a:lstStyle/>
                    <a:p>
                      <a:r>
                        <a:rPr lang="it-IT" sz="1800" b="1"/>
                        <a:t>Antipertensivi</a:t>
                      </a:r>
                      <a:r>
                        <a:rPr lang="it-IT" sz="1800"/>
                        <a:t> (es. ACE-inibitori, sartani, diuretici, beta-bloccanti)</a:t>
                      </a:r>
                    </a:p>
                  </a:txBody>
                  <a:tcPr marL="29848" marR="29848" marT="14924" marB="14924" anchor="ctr"/>
                </a:tc>
                <a:tc>
                  <a:txBody>
                    <a:bodyPr/>
                    <a:lstStyle/>
                    <a:p>
                      <a:r>
                        <a:rPr lang="it-IT" sz="1800" dirty="0"/>
                        <a:t>Ipertensione arteriosa (rischio CV)</a:t>
                      </a:r>
                    </a:p>
                  </a:txBody>
                  <a:tcPr marL="29848" marR="29848" marT="14924" marB="14924" anchor="ctr"/>
                </a:tc>
                <a:tc>
                  <a:txBody>
                    <a:bodyPr/>
                    <a:lstStyle/>
                    <a:p>
                      <a:r>
                        <a:rPr lang="it-IT" sz="1300"/>
                        <a:t>Farmaci prevalentemente equivalenti a </a:t>
                      </a:r>
                      <a:r>
                        <a:rPr lang="it-IT" sz="1300" b="1"/>
                        <a:t>basso costo</a:t>
                      </a:r>
                      <a:r>
                        <a:rPr lang="it-IT" sz="1300"/>
                        <a:t>. Stime ~€600/anno per paziente iperteso (politerapia standard), riducibile a ~</a:t>
                      </a:r>
                      <a:r>
                        <a:rPr lang="it-IT" sz="1300" b="1"/>
                        <a:t>€370</a:t>
                      </a:r>
                      <a:r>
                        <a:rPr lang="it-IT" sz="1300"/>
                        <a:t> con terapia ottimizzata (single-pill). (Ipertensione ~10% spesa sanitaria mondiale).</a:t>
                      </a:r>
                    </a:p>
                  </a:txBody>
                  <a:tcPr marL="29848" marR="29848" marT="14924" marB="14924" anchor="ctr"/>
                </a:tc>
                <a:extLst>
                  <a:ext uri="{0D108BD9-81ED-4DB2-BD59-A6C34878D82A}">
                    <a16:rowId xmlns:a16="http://schemas.microsoft.com/office/drawing/2014/main" val="1766576163"/>
                  </a:ext>
                </a:extLst>
              </a:tr>
              <a:tr h="921503">
                <a:tc>
                  <a:txBody>
                    <a:bodyPr/>
                    <a:lstStyle/>
                    <a:p>
                      <a:r>
                        <a:rPr lang="it-IT" sz="1800" b="1" dirty="0"/>
                        <a:t>Ipolipemizzanti</a:t>
                      </a:r>
                      <a:r>
                        <a:rPr lang="it-IT" sz="1800" dirty="0"/>
                        <a:t> (es. statine ± </a:t>
                      </a:r>
                      <a:r>
                        <a:rPr lang="it-IT" sz="1800" dirty="0" err="1"/>
                        <a:t>ezetimibe</a:t>
                      </a:r>
                      <a:r>
                        <a:rPr lang="it-IT" sz="1800" dirty="0"/>
                        <a:t>, fibrati; PCSK9)</a:t>
                      </a:r>
                    </a:p>
                  </a:txBody>
                  <a:tcPr marL="29848" marR="29848" marT="14924" marB="14924" anchor="ctr"/>
                </a:tc>
                <a:tc>
                  <a:txBody>
                    <a:bodyPr/>
                    <a:lstStyle/>
                    <a:p>
                      <a:r>
                        <a:rPr lang="it-IT" sz="1800" dirty="0"/>
                        <a:t>Dislipidemie (ipercolesterolemia/trigliceridi)</a:t>
                      </a:r>
                    </a:p>
                  </a:txBody>
                  <a:tcPr marL="29848" marR="29848" marT="14924" marB="14924" anchor="ctr"/>
                </a:tc>
                <a:tc>
                  <a:txBody>
                    <a:bodyPr/>
                    <a:lstStyle/>
                    <a:p>
                      <a:r>
                        <a:rPr lang="it-IT" sz="1300" b="1" dirty="0"/>
                        <a:t>Statine</a:t>
                      </a:r>
                      <a:r>
                        <a:rPr lang="it-IT" sz="1300" dirty="0"/>
                        <a:t> generiche molto economiche (~€20-50/anno per paziente, es. simvastatina). </a:t>
                      </a:r>
                      <a:r>
                        <a:rPr lang="it-IT" sz="1300" b="1" dirty="0"/>
                        <a:t>Farmaci innovativi</a:t>
                      </a:r>
                      <a:r>
                        <a:rPr lang="it-IT" sz="1300" dirty="0"/>
                        <a:t> (es. </a:t>
                      </a:r>
                      <a:r>
                        <a:rPr lang="it-IT" sz="1300" b="1" dirty="0"/>
                        <a:t>INCLISIRAN</a:t>
                      </a:r>
                      <a:r>
                        <a:rPr lang="it-IT" sz="1300" dirty="0"/>
                        <a:t> - inibitore PCSK9) molto onerosi: ~</a:t>
                      </a:r>
                      <a:r>
                        <a:rPr lang="it-IT" sz="1300" b="1" dirty="0"/>
                        <a:t>€5.000-6.000/anno</a:t>
                      </a:r>
                      <a:r>
                        <a:rPr lang="it-IT" sz="1300" dirty="0"/>
                        <a:t> per paziente (usati in casi selezionati ad alto rischio).</a:t>
                      </a:r>
                    </a:p>
                  </a:txBody>
                  <a:tcPr marL="29848" marR="29848" marT="14924" marB="14924" anchor="ctr"/>
                </a:tc>
                <a:extLst>
                  <a:ext uri="{0D108BD9-81ED-4DB2-BD59-A6C34878D82A}">
                    <a16:rowId xmlns:a16="http://schemas.microsoft.com/office/drawing/2014/main" val="1669334150"/>
                  </a:ext>
                </a:extLst>
              </a:tr>
              <a:tr h="1280072">
                <a:tc>
                  <a:txBody>
                    <a:bodyPr/>
                    <a:lstStyle/>
                    <a:p>
                      <a:r>
                        <a:rPr lang="it-IT" sz="1800" b="1" dirty="0"/>
                        <a:t>Terapie patologie CV</a:t>
                      </a:r>
                      <a:r>
                        <a:rPr lang="it-IT" sz="1800" dirty="0"/>
                        <a:t> (antiaggreganti, anticoagulanti, cardioprotettivi)</a:t>
                      </a:r>
                    </a:p>
                  </a:txBody>
                  <a:tcPr marL="29848" marR="29848" marT="14924" marB="14924" anchor="ctr"/>
                </a:tc>
                <a:tc>
                  <a:txBody>
                    <a:bodyPr/>
                    <a:lstStyle/>
                    <a:p>
                      <a:r>
                        <a:rPr lang="it-IT" sz="1800" dirty="0"/>
                        <a:t>Prevenzione secondaria cardiovascolare (post-infarto, ictus, FA, scompenso)</a:t>
                      </a:r>
                    </a:p>
                  </a:txBody>
                  <a:tcPr marL="29848" marR="29848" marT="14924" marB="14924" anchor="ctr"/>
                </a:tc>
                <a:tc>
                  <a:txBody>
                    <a:bodyPr/>
                    <a:lstStyle/>
                    <a:p>
                      <a:r>
                        <a:rPr lang="it-IT" sz="1300" b="1"/>
                        <a:t>Aspirina</a:t>
                      </a:r>
                      <a:r>
                        <a:rPr lang="it-IT" sz="1300"/>
                        <a:t> (ASA) a basse dosi ~€5-10/anno; </a:t>
                      </a:r>
                      <a:r>
                        <a:rPr lang="it-IT" sz="1300" b="1"/>
                        <a:t>clopidogrel</a:t>
                      </a:r>
                      <a:r>
                        <a:rPr lang="it-IT" sz="1300"/>
                        <a:t> generico ~€50-100/anno. </a:t>
                      </a:r>
                      <a:r>
                        <a:rPr lang="it-IT" sz="1300" b="1"/>
                        <a:t>Beta-bloccanti, ACEi, diuretici</a:t>
                      </a:r>
                      <a:r>
                        <a:rPr lang="it-IT" sz="1300"/>
                        <a:t>: in genere &lt;€50/anno ciascuno (per lo più rimborsati SSN). </a:t>
                      </a:r>
                      <a:r>
                        <a:rPr lang="it-IT" sz="1300" b="1"/>
                        <a:t>DOAC</a:t>
                      </a:r>
                      <a:r>
                        <a:rPr lang="it-IT" sz="1300"/>
                        <a:t> (anticoagulanti orali diretti per FA) ~</a:t>
                      </a:r>
                      <a:r>
                        <a:rPr lang="it-IT" sz="1300" b="1"/>
                        <a:t>€600-800/anno</a:t>
                      </a:r>
                      <a:r>
                        <a:rPr lang="it-IT" sz="1300"/>
                        <a:t> per paziente. (Spesa farmaci CV tot. ~€50 pro capite).</a:t>
                      </a:r>
                    </a:p>
                  </a:txBody>
                  <a:tcPr marL="29848" marR="29848" marT="14924" marB="14924" anchor="ctr"/>
                </a:tc>
                <a:extLst>
                  <a:ext uri="{0D108BD9-81ED-4DB2-BD59-A6C34878D82A}">
                    <a16:rowId xmlns:a16="http://schemas.microsoft.com/office/drawing/2014/main" val="1546614976"/>
                  </a:ext>
                </a:extLst>
              </a:tr>
              <a:tr h="1279353">
                <a:tc>
                  <a:txBody>
                    <a:bodyPr/>
                    <a:lstStyle/>
                    <a:p>
                      <a:r>
                        <a:rPr lang="it-IT" sz="1800" b="1"/>
                        <a:t>Farmaci antitumorali</a:t>
                      </a:r>
                      <a:r>
                        <a:rPr lang="it-IT" sz="1800"/>
                        <a:t> (chemioterapici citotossici, terapie mirate, immunoterapie)</a:t>
                      </a:r>
                    </a:p>
                  </a:txBody>
                  <a:tcPr marL="29848" marR="29848" marT="14924" marB="14924" anchor="ctr"/>
                </a:tc>
                <a:tc>
                  <a:txBody>
                    <a:bodyPr/>
                    <a:lstStyle/>
                    <a:p>
                      <a:r>
                        <a:rPr lang="it-IT" sz="1800" dirty="0"/>
                        <a:t>Tumori associati all’obesità (es. carcinoma colon, mammario, endometriale)</a:t>
                      </a:r>
                    </a:p>
                  </a:txBody>
                  <a:tcPr marL="29848" marR="29848" marT="14924" marB="14924" anchor="ctr"/>
                </a:tc>
                <a:tc>
                  <a:txBody>
                    <a:bodyPr/>
                    <a:lstStyle/>
                    <a:p>
                      <a:r>
                        <a:rPr lang="it-IT" sz="1300" b="1" dirty="0"/>
                        <a:t>Costo molto elevato per paziente.</a:t>
                      </a:r>
                      <a:r>
                        <a:rPr lang="it-IT" sz="1300" dirty="0"/>
                        <a:t> Esempio: immunoterapie oncologiche &gt;</a:t>
                      </a:r>
                      <a:r>
                        <a:rPr lang="it-IT" sz="1300" b="1" dirty="0"/>
                        <a:t>€50.000/anno</a:t>
                      </a:r>
                      <a:r>
                        <a:rPr lang="it-IT" sz="1300" dirty="0"/>
                        <a:t> a paziente in alcuni casi. La spesa pubblica per antineoplastici/immunoterapici è la più alta (≃€113 pro capite nel 2022), implicando costi annui di decine di migliaia di euro per ciascun paziente trattato.</a:t>
                      </a:r>
                    </a:p>
                  </a:txBody>
                  <a:tcPr marL="29848" marR="29848" marT="14924" marB="14924" anchor="ctr"/>
                </a:tc>
                <a:extLst>
                  <a:ext uri="{0D108BD9-81ED-4DB2-BD59-A6C34878D82A}">
                    <a16:rowId xmlns:a16="http://schemas.microsoft.com/office/drawing/2014/main" val="2674300727"/>
                  </a:ext>
                </a:extLst>
              </a:tr>
            </a:tbl>
          </a:graphicData>
        </a:graphic>
      </p:graphicFrame>
      <p:sp>
        <p:nvSpPr>
          <p:cNvPr id="3" name="CasellaDiTesto 2">
            <a:extLst>
              <a:ext uri="{FF2B5EF4-FFF2-40B4-BE49-F238E27FC236}">
                <a16:creationId xmlns:a16="http://schemas.microsoft.com/office/drawing/2014/main" id="{8DC61FF7-C962-5343-5A5E-ACDD2C54F309}"/>
              </a:ext>
            </a:extLst>
          </p:cNvPr>
          <p:cNvSpPr txBox="1"/>
          <p:nvPr/>
        </p:nvSpPr>
        <p:spPr>
          <a:xfrm>
            <a:off x="2965182" y="145263"/>
            <a:ext cx="6261635" cy="523220"/>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QUANTO COSTA L’OBESITA’?</a:t>
            </a:r>
          </a:p>
        </p:txBody>
      </p:sp>
      <p:sp>
        <p:nvSpPr>
          <p:cNvPr id="6" name="CasellaDiTesto 5">
            <a:extLst>
              <a:ext uri="{FF2B5EF4-FFF2-40B4-BE49-F238E27FC236}">
                <a16:creationId xmlns:a16="http://schemas.microsoft.com/office/drawing/2014/main" id="{41F192E8-B1E3-2CAF-FE43-56786CF832DD}"/>
              </a:ext>
            </a:extLst>
          </p:cNvPr>
          <p:cNvSpPr txBox="1"/>
          <p:nvPr/>
        </p:nvSpPr>
        <p:spPr>
          <a:xfrm>
            <a:off x="3397188" y="728250"/>
            <a:ext cx="5397621" cy="523220"/>
          </a:xfrm>
          <a:prstGeom prst="rect">
            <a:avLst/>
          </a:prstGeom>
          <a:noFill/>
        </p:spPr>
        <p:txBody>
          <a:bodyPr wrap="square" rtlCol="0">
            <a:spAutoFit/>
          </a:bodyPr>
          <a:lstStyle/>
          <a:p>
            <a:pPr algn="ctr"/>
            <a:r>
              <a:rPr lang="it-IT" sz="2800" dirty="0">
                <a:latin typeface="Aharoni" panose="020F0502020204030204" pitchFamily="2" charset="-79"/>
                <a:cs typeface="Aharoni" panose="020F0502020204030204" pitchFamily="2" charset="-79"/>
              </a:rPr>
              <a:t>COSTI DIRETTI</a:t>
            </a:r>
          </a:p>
        </p:txBody>
      </p:sp>
    </p:spTree>
    <p:extLst>
      <p:ext uri="{BB962C8B-B14F-4D97-AF65-F5344CB8AC3E}">
        <p14:creationId xmlns:p14="http://schemas.microsoft.com/office/powerpoint/2010/main" val="119073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BFABC-A303-2FAA-0CBE-228C1D70CF21}"/>
            </a:ext>
          </a:extLst>
        </p:cNvPr>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id="{D796EA9D-51AC-592E-FBFF-DD15C85DB8F2}"/>
              </a:ext>
            </a:extLst>
          </p:cNvPr>
          <p:cNvGraphicFramePr>
            <a:graphicFrameLocks noGrp="1"/>
          </p:cNvGraphicFramePr>
          <p:nvPr>
            <p:extLst>
              <p:ext uri="{D42A27DB-BD31-4B8C-83A1-F6EECF244321}">
                <p14:modId xmlns:p14="http://schemas.microsoft.com/office/powerpoint/2010/main" val="2654123357"/>
              </p:ext>
            </p:extLst>
          </p:nvPr>
        </p:nvGraphicFramePr>
        <p:xfrm>
          <a:off x="1285690" y="2396840"/>
          <a:ext cx="9620620" cy="3760788"/>
        </p:xfrm>
        <a:graphic>
          <a:graphicData uri="http://schemas.openxmlformats.org/drawingml/2006/table">
            <a:tbl>
              <a:tblPr>
                <a:tableStyleId>{1FECB4D8-DB02-4DC6-A0A2-4F2EBAE1DC90}</a:tableStyleId>
              </a:tblPr>
              <a:tblGrid>
                <a:gridCol w="1924124">
                  <a:extLst>
                    <a:ext uri="{9D8B030D-6E8A-4147-A177-3AD203B41FA5}">
                      <a16:colId xmlns:a16="http://schemas.microsoft.com/office/drawing/2014/main" val="1903248251"/>
                    </a:ext>
                  </a:extLst>
                </a:gridCol>
                <a:gridCol w="1924124">
                  <a:extLst>
                    <a:ext uri="{9D8B030D-6E8A-4147-A177-3AD203B41FA5}">
                      <a16:colId xmlns:a16="http://schemas.microsoft.com/office/drawing/2014/main" val="3705915962"/>
                    </a:ext>
                  </a:extLst>
                </a:gridCol>
                <a:gridCol w="1924124">
                  <a:extLst>
                    <a:ext uri="{9D8B030D-6E8A-4147-A177-3AD203B41FA5}">
                      <a16:colId xmlns:a16="http://schemas.microsoft.com/office/drawing/2014/main" val="1833140065"/>
                    </a:ext>
                  </a:extLst>
                </a:gridCol>
                <a:gridCol w="1924124">
                  <a:extLst>
                    <a:ext uri="{9D8B030D-6E8A-4147-A177-3AD203B41FA5}">
                      <a16:colId xmlns:a16="http://schemas.microsoft.com/office/drawing/2014/main" val="319690865"/>
                    </a:ext>
                  </a:extLst>
                </a:gridCol>
                <a:gridCol w="1924124">
                  <a:extLst>
                    <a:ext uri="{9D8B030D-6E8A-4147-A177-3AD203B41FA5}">
                      <a16:colId xmlns:a16="http://schemas.microsoft.com/office/drawing/2014/main" val="3590643627"/>
                    </a:ext>
                  </a:extLst>
                </a:gridCol>
              </a:tblGrid>
              <a:tr h="874602">
                <a:tc>
                  <a:txBody>
                    <a:bodyPr/>
                    <a:lstStyle/>
                    <a:p>
                      <a:r>
                        <a:rPr lang="it-IT" sz="1700" b="1" dirty="0"/>
                        <a:t>Voce di costo</a:t>
                      </a:r>
                      <a:endParaRPr lang="it-IT" sz="1700" dirty="0"/>
                    </a:p>
                  </a:txBody>
                  <a:tcPr marL="87460" marR="87460" marT="43730" marB="43730" anchor="ctr"/>
                </a:tc>
                <a:tc>
                  <a:txBody>
                    <a:bodyPr/>
                    <a:lstStyle/>
                    <a:p>
                      <a:r>
                        <a:rPr lang="it-IT" sz="1700" b="1" dirty="0"/>
                        <a:t>Definizione</a:t>
                      </a:r>
                      <a:endParaRPr lang="it-IT" sz="1700" dirty="0"/>
                    </a:p>
                  </a:txBody>
                  <a:tcPr marL="87460" marR="87460" marT="43730" marB="43730" anchor="ctr"/>
                </a:tc>
                <a:tc>
                  <a:txBody>
                    <a:bodyPr/>
                    <a:lstStyle/>
                    <a:p>
                      <a:r>
                        <a:rPr lang="it-IT" sz="1700" b="1" dirty="0"/>
                        <a:t>Valore annuale stimato (Italia, 2020 €)</a:t>
                      </a:r>
                      <a:endParaRPr lang="it-IT" sz="1700" dirty="0"/>
                    </a:p>
                  </a:txBody>
                  <a:tcPr marL="87460" marR="87460" marT="43730" marB="43730" anchor="ctr"/>
                </a:tc>
                <a:tc>
                  <a:txBody>
                    <a:bodyPr/>
                    <a:lstStyle/>
                    <a:p>
                      <a:r>
                        <a:rPr lang="it-IT" sz="1700" b="1" dirty="0"/>
                        <a:t>Quota sul totale indiretto</a:t>
                      </a:r>
                      <a:endParaRPr lang="it-IT" sz="1700" dirty="0"/>
                    </a:p>
                  </a:txBody>
                  <a:tcPr marL="87460" marR="87460" marT="43730" marB="43730" anchor="ctr"/>
                </a:tc>
                <a:tc>
                  <a:txBody>
                    <a:bodyPr/>
                    <a:lstStyle/>
                    <a:p>
                      <a:r>
                        <a:rPr lang="it-IT" sz="1700" b="1"/>
                        <a:t>Costo medio/paziente obeso*</a:t>
                      </a:r>
                      <a:endParaRPr lang="it-IT" sz="1700"/>
                    </a:p>
                  </a:txBody>
                  <a:tcPr marL="87460" marR="87460" marT="43730" marB="43730" anchor="ctr"/>
                </a:tc>
                <a:extLst>
                  <a:ext uri="{0D108BD9-81ED-4DB2-BD59-A6C34878D82A}">
                    <a16:rowId xmlns:a16="http://schemas.microsoft.com/office/drawing/2014/main" val="4284195770"/>
                  </a:ext>
                </a:extLst>
              </a:tr>
              <a:tr h="874602">
                <a:tc>
                  <a:txBody>
                    <a:bodyPr/>
                    <a:lstStyle/>
                    <a:p>
                      <a:r>
                        <a:rPr lang="it-IT" sz="1700" b="1" dirty="0"/>
                        <a:t>Assenteismo</a:t>
                      </a:r>
                      <a:endParaRPr lang="it-IT" sz="1700" dirty="0"/>
                    </a:p>
                  </a:txBody>
                  <a:tcPr marL="87460" marR="87460" marT="43730" marB="43730" anchor="ctr"/>
                </a:tc>
                <a:tc>
                  <a:txBody>
                    <a:bodyPr/>
                    <a:lstStyle/>
                    <a:p>
                      <a:r>
                        <a:rPr lang="it-IT" sz="1700" dirty="0"/>
                        <a:t>Giorni di lavoro persi per malattia correlata all’obesità</a:t>
                      </a:r>
                    </a:p>
                  </a:txBody>
                  <a:tcPr marL="87460" marR="87460" marT="43730" marB="43730" anchor="ctr"/>
                </a:tc>
                <a:tc>
                  <a:txBody>
                    <a:bodyPr/>
                    <a:lstStyle/>
                    <a:p>
                      <a:r>
                        <a:rPr lang="it-IT" sz="1700" b="1"/>
                        <a:t>€ 2,62 mld</a:t>
                      </a:r>
                      <a:endParaRPr lang="it-IT" sz="1700"/>
                    </a:p>
                  </a:txBody>
                  <a:tcPr marL="87460" marR="87460" marT="43730" marB="43730" anchor="ctr"/>
                </a:tc>
                <a:tc>
                  <a:txBody>
                    <a:bodyPr/>
                    <a:lstStyle/>
                    <a:p>
                      <a:r>
                        <a:rPr lang="it-IT" sz="1700"/>
                        <a:t>48 %</a:t>
                      </a:r>
                    </a:p>
                  </a:txBody>
                  <a:tcPr marL="87460" marR="87460" marT="43730" marB="43730" anchor="ctr"/>
                </a:tc>
                <a:tc>
                  <a:txBody>
                    <a:bodyPr/>
                    <a:lstStyle/>
                    <a:p>
                      <a:r>
                        <a:rPr lang="it-IT" sz="1700" dirty="0"/>
                        <a:t>≃ € 445/anno</a:t>
                      </a:r>
                    </a:p>
                  </a:txBody>
                  <a:tcPr marL="87460" marR="87460" marT="43730" marB="43730" anchor="ctr"/>
                </a:tc>
                <a:extLst>
                  <a:ext uri="{0D108BD9-81ED-4DB2-BD59-A6C34878D82A}">
                    <a16:rowId xmlns:a16="http://schemas.microsoft.com/office/drawing/2014/main" val="2613449696"/>
                  </a:ext>
                </a:extLst>
              </a:tr>
              <a:tr h="1136982">
                <a:tc>
                  <a:txBody>
                    <a:bodyPr/>
                    <a:lstStyle/>
                    <a:p>
                      <a:r>
                        <a:rPr lang="it-IT" sz="1700" b="1" dirty="0"/>
                        <a:t>Improduttività</a:t>
                      </a:r>
                      <a:endParaRPr lang="it-IT" sz="1700" dirty="0"/>
                    </a:p>
                  </a:txBody>
                  <a:tcPr marL="87460" marR="87460" marT="43730" marB="43730" anchor="ctr"/>
                </a:tc>
                <a:tc>
                  <a:txBody>
                    <a:bodyPr/>
                    <a:lstStyle/>
                    <a:p>
                      <a:r>
                        <a:rPr lang="it-IT" sz="1700" dirty="0"/>
                        <a:t>Minore produttività mentre si è al lavoro</a:t>
                      </a:r>
                    </a:p>
                  </a:txBody>
                  <a:tcPr marL="87460" marR="87460" marT="43730" marB="43730" anchor="ctr"/>
                </a:tc>
                <a:tc>
                  <a:txBody>
                    <a:bodyPr/>
                    <a:lstStyle/>
                    <a:p>
                      <a:r>
                        <a:rPr lang="it-IT" sz="1700" b="1"/>
                        <a:t>€ 2,83 mld</a:t>
                      </a:r>
                      <a:endParaRPr lang="it-IT" sz="1700"/>
                    </a:p>
                  </a:txBody>
                  <a:tcPr marL="87460" marR="87460" marT="43730" marB="43730" anchor="ctr"/>
                </a:tc>
                <a:tc>
                  <a:txBody>
                    <a:bodyPr/>
                    <a:lstStyle/>
                    <a:p>
                      <a:r>
                        <a:rPr lang="it-IT" sz="1700"/>
                        <a:t>52 %</a:t>
                      </a:r>
                    </a:p>
                  </a:txBody>
                  <a:tcPr marL="87460" marR="87460" marT="43730" marB="43730" anchor="ctr"/>
                </a:tc>
                <a:tc>
                  <a:txBody>
                    <a:bodyPr/>
                    <a:lstStyle/>
                    <a:p>
                      <a:r>
                        <a:rPr lang="it-IT" sz="1700"/>
                        <a:t>≃ € 481/anno</a:t>
                      </a:r>
                    </a:p>
                  </a:txBody>
                  <a:tcPr marL="87460" marR="87460" marT="43730" marB="43730" anchor="ctr"/>
                </a:tc>
                <a:extLst>
                  <a:ext uri="{0D108BD9-81ED-4DB2-BD59-A6C34878D82A}">
                    <a16:rowId xmlns:a16="http://schemas.microsoft.com/office/drawing/2014/main" val="2116077711"/>
                  </a:ext>
                </a:extLst>
              </a:tr>
              <a:tr h="874602">
                <a:tc>
                  <a:txBody>
                    <a:bodyPr/>
                    <a:lstStyle/>
                    <a:p>
                      <a:r>
                        <a:rPr lang="it-IT" sz="1700" b="1"/>
                        <a:t>TOTALE costi indiretti</a:t>
                      </a:r>
                      <a:endParaRPr lang="it-IT" sz="1700"/>
                    </a:p>
                  </a:txBody>
                  <a:tcPr marL="87460" marR="87460" marT="43730" marB="43730" anchor="ctr">
                    <a:solidFill>
                      <a:schemeClr val="bg1">
                        <a:lumMod val="85000"/>
                      </a:schemeClr>
                    </a:solidFill>
                  </a:tcPr>
                </a:tc>
                <a:tc>
                  <a:txBody>
                    <a:bodyPr/>
                    <a:lstStyle/>
                    <a:p>
                      <a:r>
                        <a:rPr lang="it-IT" sz="1700"/>
                        <a:t>Perdita di produttività complessiva</a:t>
                      </a:r>
                    </a:p>
                  </a:txBody>
                  <a:tcPr marL="87460" marR="87460" marT="43730" marB="43730" anchor="ctr">
                    <a:solidFill>
                      <a:schemeClr val="bg1">
                        <a:lumMod val="85000"/>
                      </a:schemeClr>
                    </a:solidFill>
                  </a:tcPr>
                </a:tc>
                <a:tc>
                  <a:txBody>
                    <a:bodyPr/>
                    <a:lstStyle/>
                    <a:p>
                      <a:r>
                        <a:rPr lang="it-IT" sz="1700" b="1" dirty="0"/>
                        <a:t>€ 5,45 mld</a:t>
                      </a:r>
                      <a:endParaRPr lang="it-IT" sz="1700" dirty="0"/>
                    </a:p>
                  </a:txBody>
                  <a:tcPr marL="87460" marR="87460" marT="43730" marB="43730" anchor="ctr">
                    <a:solidFill>
                      <a:schemeClr val="bg1">
                        <a:lumMod val="85000"/>
                      </a:schemeClr>
                    </a:solidFill>
                  </a:tcPr>
                </a:tc>
                <a:tc>
                  <a:txBody>
                    <a:bodyPr/>
                    <a:lstStyle/>
                    <a:p>
                      <a:r>
                        <a:rPr lang="it-IT" sz="1700"/>
                        <a:t>100 %</a:t>
                      </a:r>
                    </a:p>
                  </a:txBody>
                  <a:tcPr marL="87460" marR="87460" marT="43730" marB="43730" anchor="ctr">
                    <a:solidFill>
                      <a:schemeClr val="bg1">
                        <a:lumMod val="85000"/>
                      </a:schemeClr>
                    </a:solidFill>
                  </a:tcPr>
                </a:tc>
                <a:tc>
                  <a:txBody>
                    <a:bodyPr/>
                    <a:lstStyle/>
                    <a:p>
                      <a:r>
                        <a:rPr lang="it-IT" sz="1700" b="1" dirty="0"/>
                        <a:t>≃ € 927/anno*</a:t>
                      </a:r>
                      <a:endParaRPr lang="it-IT" sz="1700" dirty="0"/>
                    </a:p>
                  </a:txBody>
                  <a:tcPr marL="87460" marR="87460" marT="43730" marB="43730" anchor="ctr">
                    <a:solidFill>
                      <a:schemeClr val="bg1">
                        <a:lumMod val="85000"/>
                      </a:schemeClr>
                    </a:solidFill>
                  </a:tcPr>
                </a:tc>
                <a:extLst>
                  <a:ext uri="{0D108BD9-81ED-4DB2-BD59-A6C34878D82A}">
                    <a16:rowId xmlns:a16="http://schemas.microsoft.com/office/drawing/2014/main" val="4231502652"/>
                  </a:ext>
                </a:extLst>
              </a:tr>
            </a:tbl>
          </a:graphicData>
        </a:graphic>
      </p:graphicFrame>
      <p:sp>
        <p:nvSpPr>
          <p:cNvPr id="7" name="CasellaDiTesto 6">
            <a:extLst>
              <a:ext uri="{FF2B5EF4-FFF2-40B4-BE49-F238E27FC236}">
                <a16:creationId xmlns:a16="http://schemas.microsoft.com/office/drawing/2014/main" id="{EAB112EE-ACD4-7611-1D7F-0411549CC282}"/>
              </a:ext>
            </a:extLst>
          </p:cNvPr>
          <p:cNvSpPr txBox="1"/>
          <p:nvPr/>
        </p:nvSpPr>
        <p:spPr>
          <a:xfrm>
            <a:off x="3198652" y="744784"/>
            <a:ext cx="5397621" cy="523220"/>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COSTI INDIRETTI</a:t>
            </a:r>
          </a:p>
        </p:txBody>
      </p:sp>
      <p:sp>
        <p:nvSpPr>
          <p:cNvPr id="8" name="CasellaDiTesto 7">
            <a:extLst>
              <a:ext uri="{FF2B5EF4-FFF2-40B4-BE49-F238E27FC236}">
                <a16:creationId xmlns:a16="http://schemas.microsoft.com/office/drawing/2014/main" id="{63C3E444-8E01-88F2-1638-DA14FC53B738}"/>
              </a:ext>
            </a:extLst>
          </p:cNvPr>
          <p:cNvSpPr txBox="1"/>
          <p:nvPr/>
        </p:nvSpPr>
        <p:spPr>
          <a:xfrm>
            <a:off x="2893104" y="203379"/>
            <a:ext cx="6008716" cy="523220"/>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QUANTO COSTA L’OBESITA’?</a:t>
            </a:r>
          </a:p>
        </p:txBody>
      </p:sp>
      <p:sp>
        <p:nvSpPr>
          <p:cNvPr id="3" name="CasellaDiTesto 2">
            <a:extLst>
              <a:ext uri="{FF2B5EF4-FFF2-40B4-BE49-F238E27FC236}">
                <a16:creationId xmlns:a16="http://schemas.microsoft.com/office/drawing/2014/main" id="{58124DFF-82AA-4468-9D9D-EDBC27C0D6DF}"/>
              </a:ext>
            </a:extLst>
          </p:cNvPr>
          <p:cNvSpPr txBox="1"/>
          <p:nvPr/>
        </p:nvSpPr>
        <p:spPr>
          <a:xfrm>
            <a:off x="5930630" y="6157628"/>
            <a:ext cx="6272701" cy="646331"/>
          </a:xfrm>
          <a:prstGeom prst="rect">
            <a:avLst/>
          </a:prstGeom>
          <a:noFill/>
        </p:spPr>
        <p:txBody>
          <a:bodyPr wrap="square">
            <a:spAutoFit/>
          </a:bodyPr>
          <a:lstStyle/>
          <a:p>
            <a:r>
              <a:rPr lang="it-IT" dirty="0"/>
              <a:t>*Calcolato dividendo 5,45 mld € per ~5.11 milioni di adulti obesi (10 % della popolazione adulta 2023)</a:t>
            </a:r>
          </a:p>
        </p:txBody>
      </p:sp>
      <p:sp>
        <p:nvSpPr>
          <p:cNvPr id="10" name="Rectangle 2">
            <a:extLst>
              <a:ext uri="{FF2B5EF4-FFF2-40B4-BE49-F238E27FC236}">
                <a16:creationId xmlns:a16="http://schemas.microsoft.com/office/drawing/2014/main" id="{3B99D63A-174E-C64A-89EF-DEDAC9B28B03}"/>
              </a:ext>
            </a:extLst>
          </p:cNvPr>
          <p:cNvSpPr>
            <a:spLocks noChangeArrowheads="1"/>
          </p:cNvSpPr>
          <p:nvPr/>
        </p:nvSpPr>
        <p:spPr bwMode="auto">
          <a:xfrm>
            <a:off x="299026" y="1231634"/>
            <a:ext cx="1126320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Arial" panose="020B0604020202020204" pitchFamily="34" charset="0"/>
              </a:rPr>
              <a:t>I costi indiretti dell’obesità rappresentano le </a:t>
            </a:r>
            <a:r>
              <a:rPr kumimoji="0" lang="it-IT" altLang="it-IT" sz="1800" b="0" i="1" u="sng" strike="noStrike" cap="none" normalizeH="0" baseline="0" dirty="0">
                <a:ln>
                  <a:noFill/>
                </a:ln>
                <a:solidFill>
                  <a:schemeClr val="tx1"/>
                </a:solidFill>
                <a:effectLst/>
                <a:latin typeface="Arial" panose="020B0604020202020204" pitchFamily="34" charset="0"/>
              </a:rPr>
              <a:t>perdite economiche provocate dal peso eccessivo</a:t>
            </a:r>
            <a:r>
              <a:rPr kumimoji="0" lang="it-IT" altLang="it-IT" sz="1800" b="0" strike="noStrike" cap="none" normalizeH="0" baseline="0" dirty="0">
                <a:ln>
                  <a:noFill/>
                </a:ln>
                <a:solidFill>
                  <a:schemeClr val="tx1"/>
                </a:solidFill>
                <a:effectLst/>
                <a:latin typeface="Arial" panose="020B0604020202020204" pitchFamily="34" charset="0"/>
              </a:rPr>
              <a:t>, fuori dall’ambito sanitario</a:t>
            </a:r>
            <a:r>
              <a:rPr kumimoji="0" lang="it-IT" altLang="it-IT" sz="1800" b="0" i="0" u="none" strike="noStrike" cap="none" normalizeH="0" baseline="0" dirty="0">
                <a:ln>
                  <a:noFill/>
                </a:ln>
                <a:solidFill>
                  <a:schemeClr val="tx1"/>
                </a:solidFill>
                <a:effectLst/>
                <a:latin typeface="Arial" panose="020B0604020202020204" pitchFamily="34" charset="0"/>
              </a:rPr>
              <a:t>: giornate lavorative perse, produttività ridotta sul posto di lavoro, pensionamenti precoci, disabilità, morti premature, spese assistenziali e ridotte entrate fiscali gravano su imprese, famiglie e finanza pubblica.</a:t>
            </a:r>
          </a:p>
        </p:txBody>
      </p:sp>
    </p:spTree>
    <p:extLst>
      <p:ext uri="{BB962C8B-B14F-4D97-AF65-F5344CB8AC3E}">
        <p14:creationId xmlns:p14="http://schemas.microsoft.com/office/powerpoint/2010/main" val="419680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7938C-6943-842D-E1CC-A95A208D305C}"/>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F643B9F3-3658-E284-3406-EFF3ED2BDDA0}"/>
              </a:ext>
            </a:extLst>
          </p:cNvPr>
          <p:cNvSpPr txBox="1"/>
          <p:nvPr/>
        </p:nvSpPr>
        <p:spPr>
          <a:xfrm>
            <a:off x="2673352" y="220724"/>
            <a:ext cx="6845294" cy="954107"/>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INVESTIRE NELLA PROMOZIONE DELLA QUALITA’ DELLA VITA</a:t>
            </a:r>
          </a:p>
        </p:txBody>
      </p:sp>
      <p:sp>
        <p:nvSpPr>
          <p:cNvPr id="2" name="TextBox 2">
            <a:extLst>
              <a:ext uri="{FF2B5EF4-FFF2-40B4-BE49-F238E27FC236}">
                <a16:creationId xmlns:a16="http://schemas.microsoft.com/office/drawing/2014/main" id="{8FDE240F-A249-A32E-C634-156D65141D0C}"/>
              </a:ext>
            </a:extLst>
          </p:cNvPr>
          <p:cNvSpPr txBox="1"/>
          <p:nvPr/>
        </p:nvSpPr>
        <p:spPr>
          <a:xfrm>
            <a:off x="541505" y="2991461"/>
            <a:ext cx="10330775" cy="212686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defRPr sz="1800"/>
            </a:pPr>
            <a:r>
              <a:rPr b="1" dirty="0"/>
              <a:t>Perdita di peso </a:t>
            </a:r>
            <a:r>
              <a:rPr b="1" dirty="0" err="1"/>
              <a:t>clinicamente</a:t>
            </a:r>
            <a:r>
              <a:rPr b="1" dirty="0"/>
              <a:t> </a:t>
            </a:r>
            <a:r>
              <a:rPr b="1" dirty="0" err="1"/>
              <a:t>significativa</a:t>
            </a:r>
            <a:r>
              <a:rPr b="1" dirty="0"/>
              <a:t> (−5–10 % in 6–12 </a:t>
            </a:r>
            <a:r>
              <a:rPr b="1" dirty="0" err="1"/>
              <a:t>mesi</a:t>
            </a:r>
            <a:r>
              <a:rPr b="1" dirty="0"/>
              <a:t>)</a:t>
            </a:r>
            <a:r>
              <a:rPr lang="it-IT" b="1" dirty="0"/>
              <a:t> in oltre il 70% dei pazienti trattati</a:t>
            </a:r>
            <a:endParaRPr b="1" dirty="0"/>
          </a:p>
          <a:p>
            <a:pPr marL="285750" indent="-285750">
              <a:lnSpc>
                <a:spcPct val="150000"/>
              </a:lnSpc>
              <a:buFont typeface="Arial" panose="020B0604020202020204" pitchFamily="34" charset="0"/>
              <a:buChar char="•"/>
              <a:defRPr sz="1800"/>
            </a:pPr>
            <a:r>
              <a:rPr b="1" dirty="0" err="1"/>
              <a:t>Rischio</a:t>
            </a:r>
            <a:r>
              <a:rPr b="1" dirty="0"/>
              <a:t> </a:t>
            </a:r>
            <a:r>
              <a:rPr b="1" dirty="0" err="1"/>
              <a:t>diabete</a:t>
            </a:r>
            <a:r>
              <a:rPr b="1" dirty="0"/>
              <a:t> </a:t>
            </a:r>
            <a:r>
              <a:rPr b="1" dirty="0" err="1"/>
              <a:t>tipo</a:t>
            </a:r>
            <a:r>
              <a:rPr b="1" dirty="0"/>
              <a:t> 2 ridotto </a:t>
            </a:r>
            <a:r>
              <a:rPr b="1" dirty="0" err="1"/>
              <a:t>fino</a:t>
            </a:r>
            <a:r>
              <a:rPr b="1" dirty="0"/>
              <a:t> a −50 % </a:t>
            </a:r>
            <a:r>
              <a:rPr b="1" dirty="0" err="1"/>
              <a:t>nei</a:t>
            </a:r>
            <a:r>
              <a:rPr b="1" dirty="0"/>
              <a:t> </a:t>
            </a:r>
            <a:r>
              <a:rPr b="1" dirty="0" err="1"/>
              <a:t>soggetti</a:t>
            </a:r>
            <a:r>
              <a:rPr b="1" dirty="0"/>
              <a:t> ad alto </a:t>
            </a:r>
            <a:r>
              <a:rPr b="1" dirty="0" err="1"/>
              <a:t>rischio</a:t>
            </a:r>
            <a:endParaRPr b="1" dirty="0"/>
          </a:p>
          <a:p>
            <a:pPr marL="285750" indent="-285750">
              <a:lnSpc>
                <a:spcPct val="150000"/>
              </a:lnSpc>
              <a:buFont typeface="Arial" panose="020B0604020202020204" pitchFamily="34" charset="0"/>
              <a:buChar char="•"/>
              <a:defRPr sz="1800"/>
            </a:pPr>
            <a:r>
              <a:rPr b="1" dirty="0" err="1"/>
              <a:t>Miglioramento</a:t>
            </a:r>
            <a:r>
              <a:rPr b="1" dirty="0"/>
              <a:t> cardio‑</a:t>
            </a:r>
            <a:r>
              <a:rPr b="1" dirty="0" err="1"/>
              <a:t>metabolico</a:t>
            </a:r>
            <a:r>
              <a:rPr b="1" dirty="0"/>
              <a:t>: −7 mmHg PA, −15 mg/dL LDL</a:t>
            </a:r>
          </a:p>
          <a:p>
            <a:pPr marL="285750" indent="-285750">
              <a:lnSpc>
                <a:spcPct val="150000"/>
              </a:lnSpc>
              <a:buFont typeface="Arial" panose="020B0604020202020204" pitchFamily="34" charset="0"/>
              <a:buChar char="•"/>
              <a:defRPr sz="1800"/>
            </a:pPr>
            <a:r>
              <a:rPr b="1" dirty="0"/>
              <a:t>M</a:t>
            </a:r>
            <a:r>
              <a:rPr lang="it-IT" b="1" dirty="0" err="1"/>
              <a:t>inori</a:t>
            </a:r>
            <a:r>
              <a:rPr lang="it-IT" b="1" dirty="0"/>
              <a:t> spese in</a:t>
            </a:r>
            <a:r>
              <a:rPr b="1" dirty="0"/>
              <a:t> </a:t>
            </a:r>
            <a:r>
              <a:rPr b="1" dirty="0" err="1"/>
              <a:t>ricoveri</a:t>
            </a:r>
            <a:r>
              <a:rPr b="1" dirty="0"/>
              <a:t> e </a:t>
            </a:r>
            <a:r>
              <a:rPr b="1" dirty="0" err="1"/>
              <a:t>farmaci</a:t>
            </a:r>
            <a:r>
              <a:rPr b="1" dirty="0"/>
              <a:t>: </a:t>
            </a:r>
            <a:r>
              <a:rPr b="1" dirty="0" err="1"/>
              <a:t>risparmio</a:t>
            </a:r>
            <a:r>
              <a:rPr b="1" dirty="0"/>
              <a:t> 300–500 € per </a:t>
            </a:r>
            <a:r>
              <a:rPr b="1" dirty="0" err="1"/>
              <a:t>paziente</a:t>
            </a:r>
            <a:r>
              <a:rPr b="1" dirty="0"/>
              <a:t>/anno</a:t>
            </a:r>
          </a:p>
          <a:p>
            <a:pPr marL="285750" indent="-285750">
              <a:lnSpc>
                <a:spcPct val="150000"/>
              </a:lnSpc>
              <a:buFont typeface="Arial" panose="020B0604020202020204" pitchFamily="34" charset="0"/>
              <a:buChar char="•"/>
              <a:defRPr sz="1800"/>
            </a:pPr>
            <a:r>
              <a:rPr b="1" dirty="0" err="1"/>
              <a:t>Qualità</a:t>
            </a:r>
            <a:r>
              <a:rPr b="1" dirty="0"/>
              <a:t> di vita ↑ (SF‑36 +12 </a:t>
            </a:r>
            <a:r>
              <a:rPr b="1" dirty="0" err="1"/>
              <a:t>punti</a:t>
            </a:r>
            <a:r>
              <a:rPr b="1" dirty="0"/>
              <a:t>); </a:t>
            </a:r>
            <a:endParaRPr lang="it-IT" b="1" dirty="0"/>
          </a:p>
        </p:txBody>
      </p:sp>
      <p:sp>
        <p:nvSpPr>
          <p:cNvPr id="4" name="CasellaDiTesto 3">
            <a:extLst>
              <a:ext uri="{FF2B5EF4-FFF2-40B4-BE49-F238E27FC236}">
                <a16:creationId xmlns:a16="http://schemas.microsoft.com/office/drawing/2014/main" id="{1F7464C0-53A8-6E42-11C1-0E6695BB3AB1}"/>
              </a:ext>
            </a:extLst>
          </p:cNvPr>
          <p:cNvSpPr txBox="1"/>
          <p:nvPr/>
        </p:nvSpPr>
        <p:spPr>
          <a:xfrm>
            <a:off x="3397188" y="1431276"/>
            <a:ext cx="5397621" cy="523220"/>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RISULTATI ATTESI</a:t>
            </a:r>
          </a:p>
        </p:txBody>
      </p:sp>
      <p:sp>
        <p:nvSpPr>
          <p:cNvPr id="5" name="CasellaDiTesto 4">
            <a:extLst>
              <a:ext uri="{FF2B5EF4-FFF2-40B4-BE49-F238E27FC236}">
                <a16:creationId xmlns:a16="http://schemas.microsoft.com/office/drawing/2014/main" id="{061E32F9-F945-D9C9-2756-9DA6E025EABB}"/>
              </a:ext>
            </a:extLst>
          </p:cNvPr>
          <p:cNvSpPr txBox="1"/>
          <p:nvPr/>
        </p:nvSpPr>
        <p:spPr>
          <a:xfrm>
            <a:off x="554477" y="2149813"/>
            <a:ext cx="11099259" cy="646331"/>
          </a:xfrm>
          <a:prstGeom prst="rect">
            <a:avLst/>
          </a:prstGeom>
          <a:noFill/>
        </p:spPr>
        <p:txBody>
          <a:bodyPr wrap="square" rtlCol="0">
            <a:spAutoFit/>
          </a:bodyPr>
          <a:lstStyle/>
          <a:p>
            <a:r>
              <a:rPr lang="it-IT" dirty="0"/>
              <a:t>Dall’analisi dei risultati registrati nei territori nei quali si è deciso di investire in politiche attive di promozione della correzione degli stili di vita risulta ragionevolmente prevedibile ottenere in Regione Puglia i seguenti risultati:</a:t>
            </a:r>
          </a:p>
        </p:txBody>
      </p:sp>
      <p:sp>
        <p:nvSpPr>
          <p:cNvPr id="6" name="CasellaDiTesto 5">
            <a:extLst>
              <a:ext uri="{FF2B5EF4-FFF2-40B4-BE49-F238E27FC236}">
                <a16:creationId xmlns:a16="http://schemas.microsoft.com/office/drawing/2014/main" id="{98F70334-B308-D550-49FD-A3144E98058A}"/>
              </a:ext>
            </a:extLst>
          </p:cNvPr>
          <p:cNvSpPr txBox="1"/>
          <p:nvPr/>
        </p:nvSpPr>
        <p:spPr>
          <a:xfrm>
            <a:off x="1917968" y="5583516"/>
            <a:ext cx="835606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EFFETTO LEVA: 1 € investito ⇒ 2–3 € risparmi sanitari già nei primi  5 anni di intervento</a:t>
            </a:r>
          </a:p>
        </p:txBody>
      </p:sp>
    </p:spTree>
    <p:extLst>
      <p:ext uri="{BB962C8B-B14F-4D97-AF65-F5344CB8AC3E}">
        <p14:creationId xmlns:p14="http://schemas.microsoft.com/office/powerpoint/2010/main" val="3074779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A4F96-88EA-7C4C-F3FA-C5432764D7EE}"/>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A3F89ACB-8507-1708-2CA4-8B5A25CB0BDA}"/>
              </a:ext>
            </a:extLst>
          </p:cNvPr>
          <p:cNvSpPr txBox="1"/>
          <p:nvPr/>
        </p:nvSpPr>
        <p:spPr>
          <a:xfrm>
            <a:off x="1097280" y="286603"/>
            <a:ext cx="10058400" cy="1450757"/>
          </a:xfrm>
          <a:prstGeom prst="rect">
            <a:avLst/>
          </a:prstGeom>
        </p:spPr>
        <p:txBody>
          <a:bodyPr vert="horz" lIns="91440" tIns="45720" rIns="91440" bIns="45720" rtlCol="0" anchor="b">
            <a:normAutofit/>
          </a:bodyPr>
          <a:lstStyle/>
          <a:p>
            <a:pPr>
              <a:lnSpc>
                <a:spcPct val="90000"/>
              </a:lnSpc>
              <a:spcBef>
                <a:spcPct val="0"/>
              </a:spcBef>
              <a:spcAft>
                <a:spcPts val="600"/>
              </a:spcAft>
            </a:pPr>
            <a:r>
              <a:rPr lang="it-IT" sz="4800" b="1" kern="1200" spc="-50" baseline="0" dirty="0">
                <a:solidFill>
                  <a:schemeClr val="tx1">
                    <a:lumMod val="75000"/>
                    <a:lumOff val="25000"/>
                  </a:schemeClr>
                </a:solidFill>
                <a:latin typeface="+mn-lt"/>
                <a:ea typeface="+mj-ea"/>
                <a:cs typeface="+mj-cs"/>
              </a:rPr>
              <a:t>Descrizione del modello di analisi</a:t>
            </a:r>
          </a:p>
        </p:txBody>
      </p:sp>
    </p:spTree>
    <p:extLst>
      <p:ext uri="{BB962C8B-B14F-4D97-AF65-F5344CB8AC3E}">
        <p14:creationId xmlns:p14="http://schemas.microsoft.com/office/powerpoint/2010/main" val="420596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AE6FE-6F03-8F2E-1878-0592712C5837}"/>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D88B03AE-7859-D445-D966-DE17B757D180}"/>
              </a:ext>
            </a:extLst>
          </p:cNvPr>
          <p:cNvSpPr txBox="1"/>
          <p:nvPr/>
        </p:nvSpPr>
        <p:spPr>
          <a:xfrm>
            <a:off x="1723789" y="129923"/>
            <a:ext cx="8744422" cy="1384995"/>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MODELLO DI ANALISI SULL’IMPATTO ECONOMICO DI POLITICHE ATTIVE PER LA CORREZIONE DEGLI STILI DI VITA</a:t>
            </a:r>
          </a:p>
        </p:txBody>
      </p:sp>
      <p:sp>
        <p:nvSpPr>
          <p:cNvPr id="5" name="Rectangle 2">
            <a:extLst>
              <a:ext uri="{FF2B5EF4-FFF2-40B4-BE49-F238E27FC236}">
                <a16:creationId xmlns:a16="http://schemas.microsoft.com/office/drawing/2014/main" id="{28010AA0-9859-0215-D15C-26AA31EAD0CA}"/>
              </a:ext>
            </a:extLst>
          </p:cNvPr>
          <p:cNvSpPr>
            <a:spLocks noChangeArrowheads="1"/>
          </p:cNvSpPr>
          <p:nvPr/>
        </p:nvSpPr>
        <p:spPr bwMode="auto">
          <a:xfrm>
            <a:off x="522051" y="1877708"/>
            <a:ext cx="11147898" cy="374819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numCol="1" rtlCol="0" anchorCtr="0" compatLnSpc="1">
            <a:prstTxWarp prst="textNoShape">
              <a:avLst/>
            </a:prstTxWarp>
            <a:normAutofit/>
          </a:bodyPr>
          <a:lstStyle/>
          <a:p>
            <a:pPr marR="0" lvl="0" algn="just" fontAlgn="base">
              <a:lnSpc>
                <a:spcPct val="90000"/>
              </a:lnSpc>
              <a:spcBef>
                <a:spcPts val="1200"/>
              </a:spcBef>
              <a:spcAft>
                <a:spcPts val="200"/>
              </a:spcAft>
              <a:buClr>
                <a:schemeClr val="accent1"/>
              </a:buClr>
              <a:buSzPct val="100000"/>
              <a:tabLst/>
            </a:pPr>
            <a:r>
              <a:rPr kumimoji="0" lang="it-IT" altLang="it-IT" b="0" i="0" u="none" strike="noStrike" cap="none" normalizeH="0" baseline="0" dirty="0">
                <a:ln>
                  <a:noFill/>
                </a:ln>
                <a:solidFill>
                  <a:schemeClr val="tx1">
                    <a:lumMod val="75000"/>
                    <a:lumOff val="25000"/>
                  </a:schemeClr>
                </a:solidFill>
                <a:effectLst/>
              </a:rPr>
              <a:t>Abbiamo sviluppato un modello </a:t>
            </a:r>
            <a:r>
              <a:rPr kumimoji="0" lang="it-IT" altLang="it-IT" i="0" u="none" strike="noStrike" cap="none" normalizeH="0" baseline="0" dirty="0">
                <a:ln>
                  <a:noFill/>
                </a:ln>
                <a:solidFill>
                  <a:schemeClr val="tx1">
                    <a:lumMod val="75000"/>
                    <a:lumOff val="25000"/>
                  </a:schemeClr>
                </a:solidFill>
                <a:effectLst/>
              </a:rPr>
              <a:t>in </a:t>
            </a:r>
            <a:r>
              <a:rPr kumimoji="0" lang="en-GB" altLang="it-IT" i="0" u="none" strike="noStrike" cap="none" normalizeH="0" baseline="0" dirty="0">
                <a:ln>
                  <a:noFill/>
                </a:ln>
                <a:solidFill>
                  <a:schemeClr val="tx1">
                    <a:lumMod val="75000"/>
                    <a:lumOff val="25000"/>
                  </a:schemeClr>
                </a:solidFill>
                <a:effectLst/>
              </a:rPr>
              <a:t>Visual Basic for Applications (VBA)</a:t>
            </a:r>
            <a:r>
              <a:rPr kumimoji="0" lang="it-IT" altLang="it-IT" i="0" u="none" strike="noStrike" cap="none" normalizeH="0" baseline="0" dirty="0">
                <a:ln>
                  <a:noFill/>
                </a:ln>
                <a:solidFill>
                  <a:schemeClr val="tx1">
                    <a:lumMod val="75000"/>
                    <a:lumOff val="25000"/>
                  </a:schemeClr>
                </a:solidFill>
                <a:effectLst/>
              </a:rPr>
              <a:t> che</a:t>
            </a:r>
            <a:r>
              <a:rPr kumimoji="0" lang="it-IT" altLang="it-IT" b="1" i="0" u="none" strike="noStrike" cap="none" normalizeH="0" baseline="0" dirty="0">
                <a:ln>
                  <a:noFill/>
                </a:ln>
                <a:solidFill>
                  <a:schemeClr val="tx1">
                    <a:lumMod val="75000"/>
                    <a:lumOff val="25000"/>
                  </a:schemeClr>
                </a:solidFill>
                <a:effectLst/>
              </a:rPr>
              <a:t> </a:t>
            </a:r>
            <a:r>
              <a:rPr kumimoji="0" lang="it-IT" altLang="it-IT" b="0" i="0" u="none" strike="noStrike" cap="none" normalizeH="0" baseline="0" dirty="0">
                <a:ln>
                  <a:noFill/>
                </a:ln>
                <a:solidFill>
                  <a:schemeClr val="tx1">
                    <a:lumMod val="75000"/>
                    <a:lumOff val="25000"/>
                  </a:schemeClr>
                </a:solidFill>
                <a:effectLst/>
              </a:rPr>
              <a:t>simula </a:t>
            </a:r>
            <a:r>
              <a:rPr kumimoji="0" lang="it-IT" altLang="it-IT" b="1" i="0" u="none" strike="noStrike" cap="none" normalizeH="0" baseline="0" dirty="0">
                <a:ln>
                  <a:noFill/>
                </a:ln>
                <a:solidFill>
                  <a:schemeClr val="tx1">
                    <a:lumMod val="75000"/>
                    <a:lumOff val="25000"/>
                  </a:schemeClr>
                </a:solidFill>
                <a:effectLst/>
              </a:rPr>
              <a:t>l’impatto economico di un programma di correzione degli stili di vita (attività fisica, dieta e chirurgia bariatrica) sulla spesa del Servizio Sanitario Nazionale stimato su una coorte di 1.000 pazienti obesi in un tempo di 10 anni</a:t>
            </a:r>
            <a:r>
              <a:rPr kumimoji="0" lang="it-IT" altLang="it-IT" b="0" i="0" u="none" strike="noStrike" cap="none" normalizeH="0" baseline="0" dirty="0">
                <a:ln>
                  <a:noFill/>
                </a:ln>
                <a:solidFill>
                  <a:schemeClr val="tx1">
                    <a:lumMod val="75000"/>
                    <a:lumOff val="25000"/>
                  </a:schemeClr>
                </a:solidFill>
                <a:effectLst/>
              </a:rPr>
              <a:t>.</a:t>
            </a:r>
          </a:p>
          <a:p>
            <a:pPr marR="0" lvl="0" algn="just" fontAlgn="base">
              <a:lnSpc>
                <a:spcPct val="90000"/>
              </a:lnSpc>
              <a:spcBef>
                <a:spcPts val="1200"/>
              </a:spcBef>
              <a:spcAft>
                <a:spcPts val="200"/>
              </a:spcAft>
              <a:buClr>
                <a:schemeClr val="accent1"/>
              </a:buClr>
              <a:buSzPct val="100000"/>
              <a:tabLst/>
            </a:pPr>
            <a:r>
              <a:rPr kumimoji="0" lang="it-IT" altLang="it-IT" b="0" i="0" u="none" strike="noStrike" cap="none" normalizeH="0" baseline="0" dirty="0">
                <a:ln>
                  <a:noFill/>
                </a:ln>
                <a:solidFill>
                  <a:schemeClr val="tx1">
                    <a:lumMod val="75000"/>
                    <a:lumOff val="25000"/>
                  </a:schemeClr>
                </a:solidFill>
                <a:effectLst/>
              </a:rPr>
              <a:t>L’interfaccia consente di impostare i costi mensili per attività fisica e dieta, la durata in mesi dei cicli, il costo e l’accesso alla chirurgia bariatrica, il numero complessivo di pazienti da trattare, le percentuali di successo, recidiva, nonché i tassi annuali di inflazione e di sconto</a:t>
            </a:r>
            <a:r>
              <a:rPr lang="it-IT" altLang="it-IT" dirty="0">
                <a:solidFill>
                  <a:schemeClr val="tx1">
                    <a:lumMod val="75000"/>
                    <a:lumOff val="25000"/>
                  </a:schemeClr>
                </a:solidFill>
              </a:rPr>
              <a:t> applicati ai costi delle prestazioni.</a:t>
            </a:r>
          </a:p>
          <a:p>
            <a:pPr marR="0" lvl="0" algn="just" fontAlgn="base">
              <a:lnSpc>
                <a:spcPct val="90000"/>
              </a:lnSpc>
              <a:spcBef>
                <a:spcPts val="1200"/>
              </a:spcBef>
              <a:spcAft>
                <a:spcPts val="200"/>
              </a:spcAft>
              <a:buClr>
                <a:schemeClr val="accent1"/>
              </a:buClr>
              <a:buSzPct val="100000"/>
              <a:tabLst/>
            </a:pPr>
            <a:endParaRPr kumimoji="0" lang="it-IT" altLang="it-IT" b="0" i="0" u="none" strike="noStrike" cap="none" normalizeH="0" baseline="0" dirty="0">
              <a:ln>
                <a:noFill/>
              </a:ln>
              <a:solidFill>
                <a:schemeClr val="tx1">
                  <a:lumMod val="75000"/>
                  <a:lumOff val="25000"/>
                </a:schemeClr>
              </a:solidFill>
              <a:effectLst/>
            </a:endParaRPr>
          </a:p>
          <a:p>
            <a:pPr marR="0" lvl="0" algn="ctr" fontAlgn="base">
              <a:lnSpc>
                <a:spcPct val="90000"/>
              </a:lnSpc>
              <a:spcBef>
                <a:spcPts val="1200"/>
              </a:spcBef>
              <a:spcAft>
                <a:spcPts val="200"/>
              </a:spcAft>
              <a:buClr>
                <a:schemeClr val="accent1"/>
              </a:buClr>
              <a:buSzPct val="100000"/>
              <a:tabLst/>
            </a:pPr>
            <a:r>
              <a:rPr lang="it-IT" altLang="it-IT" sz="2200" dirty="0">
                <a:ln w="0"/>
                <a:effectLst>
                  <a:outerShdw blurRad="38100" dist="19050" dir="2700000" algn="tl" rotWithShape="0">
                    <a:schemeClr val="dk1">
                      <a:alpha val="40000"/>
                    </a:schemeClr>
                  </a:outerShdw>
                </a:effectLst>
              </a:rPr>
              <a:t>I</a:t>
            </a:r>
            <a:r>
              <a:rPr kumimoji="0" lang="it-IT" altLang="it-IT" sz="2200" i="0" u="none" strike="noStrike" normalizeH="0" baseline="0" dirty="0">
                <a:ln w="0"/>
                <a:effectLst>
                  <a:outerShdw blurRad="38100" dist="19050" dir="2700000" algn="tl" rotWithShape="0">
                    <a:schemeClr val="dk1">
                      <a:alpha val="40000"/>
                    </a:schemeClr>
                  </a:outerShdw>
                </a:effectLst>
              </a:rPr>
              <a:t>n fase di calcolo il modello applica i parametri per suddividere la coorte di pazienti per anno, determinare numericamente successi, fallimenti e recidive e aggiornare </a:t>
            </a:r>
            <a:r>
              <a:rPr lang="it-IT" altLang="it-IT" sz="2200" dirty="0">
                <a:ln w="0"/>
                <a:effectLst>
                  <a:outerShdw blurRad="38100" dist="19050" dir="2700000" algn="tl" rotWithShape="0">
                    <a:schemeClr val="dk1">
                      <a:alpha val="40000"/>
                    </a:schemeClr>
                  </a:outerShdw>
                </a:effectLst>
              </a:rPr>
              <a:t>le voci di costo </a:t>
            </a:r>
            <a:r>
              <a:rPr kumimoji="0" lang="it-IT" altLang="it-IT" sz="2200" i="0" u="none" strike="noStrike" normalizeH="0" baseline="0" dirty="0">
                <a:ln w="0"/>
                <a:effectLst>
                  <a:outerShdw blurRad="38100" dist="19050" dir="2700000" algn="tl" rotWithShape="0">
                    <a:schemeClr val="dk1">
                      <a:alpha val="40000"/>
                    </a:schemeClr>
                  </a:outerShdw>
                </a:effectLst>
              </a:rPr>
              <a:t>diretti e indiretti</a:t>
            </a:r>
            <a:r>
              <a:rPr lang="it-IT" altLang="it-IT" sz="2200" dirty="0">
                <a:ln w="0"/>
                <a:effectLst>
                  <a:outerShdw blurRad="38100" dist="19050" dir="2700000" algn="tl" rotWithShape="0">
                    <a:schemeClr val="dk1">
                      <a:alpha val="40000"/>
                    </a:schemeClr>
                  </a:outerShdw>
                </a:effectLst>
              </a:rPr>
              <a:t> (</a:t>
            </a:r>
            <a:r>
              <a:rPr kumimoji="0" lang="it-IT" altLang="it-IT" sz="2200" i="0" u="none" strike="noStrike" normalizeH="0" baseline="0" dirty="0">
                <a:ln w="0"/>
                <a:effectLst>
                  <a:outerShdw blurRad="38100" dist="19050" dir="2700000" algn="tl" rotWithShape="0">
                    <a:schemeClr val="dk1">
                      <a:alpha val="40000"/>
                    </a:schemeClr>
                  </a:outerShdw>
                </a:effectLst>
              </a:rPr>
              <a:t>indicizzati e attualizzati)</a:t>
            </a:r>
            <a:r>
              <a:rPr lang="it-IT" altLang="it-IT" sz="2200" dirty="0">
                <a:ln w="0"/>
                <a:effectLst>
                  <a:outerShdw blurRad="38100" dist="19050" dir="2700000" algn="tl" rotWithShape="0">
                    <a:schemeClr val="dk1">
                      <a:alpha val="40000"/>
                    </a:schemeClr>
                  </a:outerShdw>
                </a:effectLst>
              </a:rPr>
              <a:t> rappresentando i risultati in forma grafica e tabellare.</a:t>
            </a:r>
            <a:endParaRPr kumimoji="0" lang="it-IT" altLang="it-IT" sz="2200" i="0" u="none" strike="noStrike" normalizeH="0" baseline="0" dirty="0">
              <a:ln w="0"/>
              <a:effectLst>
                <a:outerShdw blurRad="38100" dist="19050" dir="2700000" algn="tl" rotWithShape="0">
                  <a:schemeClr val="dk1">
                    <a:alpha val="40000"/>
                  </a:schemeClr>
                </a:outerShdw>
              </a:effectLst>
            </a:endParaRPr>
          </a:p>
        </p:txBody>
      </p:sp>
      <p:pic>
        <p:nvPicPr>
          <p:cNvPr id="2" name="Immagine 1">
            <a:extLst>
              <a:ext uri="{FF2B5EF4-FFF2-40B4-BE49-F238E27FC236}">
                <a16:creationId xmlns:a16="http://schemas.microsoft.com/office/drawing/2014/main" id="{4A5543D2-6F41-2EB6-E295-FF79261477C0}"/>
              </a:ext>
            </a:extLst>
          </p:cNvPr>
          <p:cNvPicPr>
            <a:picLocks noChangeAspect="1"/>
          </p:cNvPicPr>
          <p:nvPr/>
        </p:nvPicPr>
        <p:blipFill>
          <a:blip r:embed="rId2"/>
          <a:stretch>
            <a:fillRect/>
          </a:stretch>
        </p:blipFill>
        <p:spPr>
          <a:xfrm>
            <a:off x="9133292" y="5454723"/>
            <a:ext cx="2669837" cy="1067935"/>
          </a:xfrm>
          <a:prstGeom prst="rect">
            <a:avLst/>
          </a:prstGeom>
        </p:spPr>
      </p:pic>
    </p:spTree>
    <p:extLst>
      <p:ext uri="{BB962C8B-B14F-4D97-AF65-F5344CB8AC3E}">
        <p14:creationId xmlns:p14="http://schemas.microsoft.com/office/powerpoint/2010/main" val="27798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96567-49D7-F296-2CC2-7E3CC0518AC8}"/>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89BA06CA-975F-856F-C406-2CB6C91C5DFF}"/>
              </a:ext>
            </a:extLst>
          </p:cNvPr>
          <p:cNvSpPr txBox="1"/>
          <p:nvPr/>
        </p:nvSpPr>
        <p:spPr>
          <a:xfrm>
            <a:off x="1097280" y="286603"/>
            <a:ext cx="10058400" cy="1450757"/>
          </a:xfrm>
          <a:prstGeom prst="rect">
            <a:avLst/>
          </a:prstGeom>
        </p:spPr>
        <p:txBody>
          <a:bodyPr vert="horz" lIns="91440" tIns="45720" rIns="91440" bIns="45720" rtlCol="0" anchor="b">
            <a:normAutofit/>
          </a:bodyPr>
          <a:lstStyle/>
          <a:p>
            <a:pPr>
              <a:lnSpc>
                <a:spcPct val="90000"/>
              </a:lnSpc>
              <a:spcBef>
                <a:spcPct val="0"/>
              </a:spcBef>
              <a:spcAft>
                <a:spcPts val="600"/>
              </a:spcAft>
            </a:pPr>
            <a:r>
              <a:rPr lang="it-IT" sz="4800" b="1" kern="1200" spc="-50" baseline="0" dirty="0">
                <a:solidFill>
                  <a:schemeClr val="tx1">
                    <a:lumMod val="75000"/>
                    <a:lumOff val="25000"/>
                  </a:schemeClr>
                </a:solidFill>
                <a:latin typeface="+mn-lt"/>
                <a:ea typeface="+mj-ea"/>
                <a:cs typeface="+mj-cs"/>
              </a:rPr>
              <a:t>IL FENOMENO OBESITA’</a:t>
            </a:r>
          </a:p>
        </p:txBody>
      </p:sp>
    </p:spTree>
    <p:extLst>
      <p:ext uri="{BB962C8B-B14F-4D97-AF65-F5344CB8AC3E}">
        <p14:creationId xmlns:p14="http://schemas.microsoft.com/office/powerpoint/2010/main" val="2987271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579E1-CEF3-F517-19A1-2B0CDF1F5395}"/>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09BC7C88-7150-6938-EECB-8BAF60D6E177}"/>
              </a:ext>
            </a:extLst>
          </p:cNvPr>
          <p:cNvSpPr txBox="1"/>
          <p:nvPr/>
        </p:nvSpPr>
        <p:spPr>
          <a:xfrm>
            <a:off x="1723789" y="78045"/>
            <a:ext cx="8744422" cy="1384995"/>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MODELLO DI ANALISI SULL’IMPATTO ECONOMICO DI POLITICHE ATTIVE PER LA CORREZIONE DEGLI STILI DI VITA</a:t>
            </a:r>
          </a:p>
        </p:txBody>
      </p:sp>
      <p:graphicFrame>
        <p:nvGraphicFramePr>
          <p:cNvPr id="4" name="Tabella 3">
            <a:extLst>
              <a:ext uri="{FF2B5EF4-FFF2-40B4-BE49-F238E27FC236}">
                <a16:creationId xmlns:a16="http://schemas.microsoft.com/office/drawing/2014/main" id="{FC586417-0191-05B3-2FF8-158AB7404149}"/>
              </a:ext>
            </a:extLst>
          </p:cNvPr>
          <p:cNvGraphicFramePr>
            <a:graphicFrameLocks noGrp="1"/>
          </p:cNvGraphicFramePr>
          <p:nvPr>
            <p:extLst>
              <p:ext uri="{D42A27DB-BD31-4B8C-83A1-F6EECF244321}">
                <p14:modId xmlns:p14="http://schemas.microsoft.com/office/powerpoint/2010/main" val="3029166597"/>
              </p:ext>
            </p:extLst>
          </p:nvPr>
        </p:nvGraphicFramePr>
        <p:xfrm>
          <a:off x="5687757" y="1418069"/>
          <a:ext cx="6178314" cy="5394960"/>
        </p:xfrm>
        <a:graphic>
          <a:graphicData uri="http://schemas.openxmlformats.org/drawingml/2006/table">
            <a:tbl>
              <a:tblPr/>
              <a:tblGrid>
                <a:gridCol w="4385643">
                  <a:extLst>
                    <a:ext uri="{9D8B030D-6E8A-4147-A177-3AD203B41FA5}">
                      <a16:colId xmlns:a16="http://schemas.microsoft.com/office/drawing/2014/main" val="2091943454"/>
                    </a:ext>
                  </a:extLst>
                </a:gridCol>
                <a:gridCol w="1792671">
                  <a:extLst>
                    <a:ext uri="{9D8B030D-6E8A-4147-A177-3AD203B41FA5}">
                      <a16:colId xmlns:a16="http://schemas.microsoft.com/office/drawing/2014/main" val="3405960323"/>
                    </a:ext>
                  </a:extLst>
                </a:gridCol>
              </a:tblGrid>
              <a:tr h="267686">
                <a:tc>
                  <a:txBody>
                    <a:bodyPr/>
                    <a:lstStyle/>
                    <a:p>
                      <a:pPr algn="r" fontAlgn="b"/>
                      <a:r>
                        <a:rPr lang="it-IT" sz="1800" b="1" i="0" u="none" strike="noStrike" dirty="0">
                          <a:solidFill>
                            <a:srgbClr val="000000"/>
                          </a:solidFill>
                          <a:effectLst/>
                          <a:latin typeface="Calibri" panose="020F0502020204030204" pitchFamily="34" charset="0"/>
                        </a:rPr>
                        <a:t>Programma correzione degli stili di vita</a:t>
                      </a:r>
                    </a:p>
                  </a:txBody>
                  <a:tcPr marL="0" marR="0" marT="0" marB="0" anchor="b">
                    <a:lnL>
                      <a:noFill/>
                    </a:lnL>
                    <a:lnR>
                      <a:noFill/>
                    </a:lnR>
                    <a:lnT>
                      <a:noFill/>
                    </a:lnT>
                    <a:lnB>
                      <a:noFill/>
                    </a:lnB>
                    <a:noFill/>
                  </a:tcPr>
                </a:tc>
                <a:tc>
                  <a:txBody>
                    <a:bodyPr/>
                    <a:lstStyle/>
                    <a:p>
                      <a:pPr algn="l" fontAlgn="b"/>
                      <a:endParaRPr lang="it-IT"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500828688"/>
                  </a:ext>
                </a:extLst>
              </a:tr>
              <a:tr h="208200">
                <a:tc>
                  <a:txBody>
                    <a:bodyPr/>
                    <a:lstStyle/>
                    <a:p>
                      <a:pPr algn="l" fontAlgn="b"/>
                      <a:endParaRPr lang="it-IT"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8119038"/>
                  </a:ext>
                </a:extLst>
              </a:tr>
              <a:tr h="208200">
                <a:tc>
                  <a:txBody>
                    <a:bodyPr/>
                    <a:lstStyle/>
                    <a:p>
                      <a:pPr algn="l" fontAlgn="b"/>
                      <a:r>
                        <a:rPr lang="it-IT" sz="1400" b="1" i="0" u="none" strike="noStrike">
                          <a:solidFill>
                            <a:srgbClr val="000000"/>
                          </a:solidFill>
                          <a:effectLst/>
                          <a:latin typeface="Calibri" panose="020F0502020204030204" pitchFamily="34" charset="0"/>
                        </a:rPr>
                        <a:t>Spesa mensile attività fisica - Costo 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29494778"/>
                  </a:ext>
                </a:extLst>
              </a:tr>
              <a:tr h="208200">
                <a:tc>
                  <a:txBody>
                    <a:bodyPr/>
                    <a:lstStyle/>
                    <a:p>
                      <a:pPr algn="l" fontAlgn="b"/>
                      <a:r>
                        <a:rPr lang="it-IT" sz="1400" b="1" i="0" u="none" strike="noStrike">
                          <a:solidFill>
                            <a:srgbClr val="000000"/>
                          </a:solidFill>
                          <a:effectLst/>
                          <a:latin typeface="Calibri" panose="020F0502020204030204" pitchFamily="34" charset="0"/>
                        </a:rPr>
                        <a:t>Mesi attività fisica - Costo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00996309"/>
                  </a:ext>
                </a:extLst>
              </a:tr>
              <a:tr h="208200">
                <a:tc>
                  <a:txBody>
                    <a:bodyPr/>
                    <a:lstStyle/>
                    <a:p>
                      <a:pPr algn="l" fontAlgn="b"/>
                      <a:r>
                        <a:rPr lang="it-IT" sz="1400" b="1" i="0" u="none" strike="noStrike">
                          <a:solidFill>
                            <a:srgbClr val="000000"/>
                          </a:solidFill>
                          <a:effectLst/>
                          <a:latin typeface="Calibri" panose="020F0502020204030204" pitchFamily="34" charset="0"/>
                        </a:rPr>
                        <a:t>Spesa mensile attività fisica - Costo 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21821021"/>
                  </a:ext>
                </a:extLst>
              </a:tr>
              <a:tr h="208200">
                <a:tc>
                  <a:txBody>
                    <a:bodyPr/>
                    <a:lstStyle/>
                    <a:p>
                      <a:pPr algn="l" fontAlgn="b"/>
                      <a:r>
                        <a:rPr lang="it-IT" sz="1400" b="1" i="0" u="none" strike="noStrike">
                          <a:solidFill>
                            <a:srgbClr val="000000"/>
                          </a:solidFill>
                          <a:effectLst/>
                          <a:latin typeface="Calibri" panose="020F0502020204030204" pitchFamily="34" charset="0"/>
                        </a:rPr>
                        <a:t>Mesi attività fisica - Costo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35561182"/>
                  </a:ext>
                </a:extLst>
              </a:tr>
              <a:tr h="208200">
                <a:tc>
                  <a:txBody>
                    <a:bodyPr/>
                    <a:lstStyle/>
                    <a:p>
                      <a:pPr algn="l" fontAlgn="b"/>
                      <a:r>
                        <a:rPr lang="it-IT" sz="1400" b="1" i="0" u="none" strike="noStrike">
                          <a:solidFill>
                            <a:srgbClr val="000000"/>
                          </a:solidFill>
                          <a:effectLst/>
                          <a:latin typeface="Calibri" panose="020F0502020204030204" pitchFamily="34" charset="0"/>
                        </a:rPr>
                        <a:t>Spesa mensile dieta - Costo 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957571890"/>
                  </a:ext>
                </a:extLst>
              </a:tr>
              <a:tr h="208200">
                <a:tc>
                  <a:txBody>
                    <a:bodyPr/>
                    <a:lstStyle/>
                    <a:p>
                      <a:pPr algn="l" fontAlgn="b"/>
                      <a:r>
                        <a:rPr lang="it-IT" sz="1400" b="1" i="0" u="none" strike="noStrike">
                          <a:solidFill>
                            <a:srgbClr val="000000"/>
                          </a:solidFill>
                          <a:effectLst/>
                          <a:latin typeface="Calibri" panose="020F0502020204030204" pitchFamily="34" charset="0"/>
                        </a:rPr>
                        <a:t>Mesi dieta - Costo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29987923"/>
                  </a:ext>
                </a:extLst>
              </a:tr>
              <a:tr h="208200">
                <a:tc>
                  <a:txBody>
                    <a:bodyPr/>
                    <a:lstStyle/>
                    <a:p>
                      <a:pPr algn="l" fontAlgn="b"/>
                      <a:r>
                        <a:rPr lang="it-IT" sz="1400" b="1" i="0" u="none" strike="noStrike">
                          <a:solidFill>
                            <a:srgbClr val="000000"/>
                          </a:solidFill>
                          <a:effectLst/>
                          <a:latin typeface="Calibri" panose="020F0502020204030204" pitchFamily="34" charset="0"/>
                        </a:rPr>
                        <a:t>Spesa mensile dieta - Costo 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56846250"/>
                  </a:ext>
                </a:extLst>
              </a:tr>
              <a:tr h="208200">
                <a:tc>
                  <a:txBody>
                    <a:bodyPr/>
                    <a:lstStyle/>
                    <a:p>
                      <a:pPr algn="l" fontAlgn="b"/>
                      <a:r>
                        <a:rPr lang="it-IT" sz="1400" b="1" i="0" u="none" strike="noStrike">
                          <a:solidFill>
                            <a:srgbClr val="000000"/>
                          </a:solidFill>
                          <a:effectLst/>
                          <a:latin typeface="Calibri" panose="020F0502020204030204" pitchFamily="34" charset="0"/>
                        </a:rPr>
                        <a:t>Mesi dieta - Costo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52103247"/>
                  </a:ext>
                </a:extLst>
              </a:tr>
              <a:tr h="208200">
                <a:tc>
                  <a:txBody>
                    <a:bodyPr/>
                    <a:lstStyle/>
                    <a:p>
                      <a:pPr algn="l" fontAlgn="b"/>
                      <a:endParaRPr lang="it-IT" sz="14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it-IT" sz="14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3612386"/>
                  </a:ext>
                </a:extLst>
              </a:tr>
              <a:tr h="208200">
                <a:tc>
                  <a:txBody>
                    <a:bodyPr/>
                    <a:lstStyle/>
                    <a:p>
                      <a:pPr algn="l" fontAlgn="b"/>
                      <a:r>
                        <a:rPr lang="it-IT" sz="1400" b="1" i="0" u="none" strike="noStrike">
                          <a:solidFill>
                            <a:srgbClr val="000000"/>
                          </a:solidFill>
                          <a:effectLst/>
                          <a:latin typeface="Calibri" panose="020F0502020204030204" pitchFamily="34" charset="0"/>
                        </a:rPr>
                        <a:t>Costo mensile diretto paziente obeso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tc>
                  <a:txBody>
                    <a:bodyPr/>
                    <a:lstStyle/>
                    <a:p>
                      <a:pPr algn="r" fontAlgn="b"/>
                      <a:r>
                        <a:rPr lang="it-IT" sz="1400" b="0" i="0" u="none" strike="noStrike">
                          <a:solidFill>
                            <a:srgbClr val="000000"/>
                          </a:solidFill>
                          <a:effectLst/>
                          <a:latin typeface="Calibri" panose="020F0502020204030204" pitchFamily="34" charset="0"/>
                        </a:rPr>
                        <a:t>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extLst>
                  <a:ext uri="{0D108BD9-81ED-4DB2-BD59-A6C34878D82A}">
                    <a16:rowId xmlns:a16="http://schemas.microsoft.com/office/drawing/2014/main" val="3400566662"/>
                  </a:ext>
                </a:extLst>
              </a:tr>
              <a:tr h="208200">
                <a:tc>
                  <a:txBody>
                    <a:bodyPr/>
                    <a:lstStyle/>
                    <a:p>
                      <a:pPr algn="l" fontAlgn="b"/>
                      <a:r>
                        <a:rPr lang="it-IT" sz="1400" b="1" i="0" u="none" strike="noStrike">
                          <a:solidFill>
                            <a:srgbClr val="000000"/>
                          </a:solidFill>
                          <a:effectLst/>
                          <a:latin typeface="Calibri" panose="020F0502020204030204" pitchFamily="34" charset="0"/>
                        </a:rPr>
                        <a:t>Costo mensile indiretto paziente obeso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tc>
                  <a:txBody>
                    <a:bodyPr/>
                    <a:lstStyle/>
                    <a:p>
                      <a:pPr algn="r" fontAlgn="b"/>
                      <a:r>
                        <a:rPr lang="it-IT" sz="14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extLst>
                  <a:ext uri="{0D108BD9-81ED-4DB2-BD59-A6C34878D82A}">
                    <a16:rowId xmlns:a16="http://schemas.microsoft.com/office/drawing/2014/main" val="2158651981"/>
                  </a:ext>
                </a:extLst>
              </a:tr>
              <a:tr h="208200">
                <a:tc>
                  <a:txBody>
                    <a:bodyPr/>
                    <a:lstStyle/>
                    <a:p>
                      <a:pPr algn="l" fontAlgn="b"/>
                      <a:r>
                        <a:rPr lang="it-IT"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tc>
                  <a:txBody>
                    <a:bodyPr/>
                    <a:lstStyle/>
                    <a:p>
                      <a:pPr algn="l" fontAlgn="b"/>
                      <a:r>
                        <a:rPr lang="it-IT"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extLst>
                  <a:ext uri="{0D108BD9-81ED-4DB2-BD59-A6C34878D82A}">
                    <a16:rowId xmlns:a16="http://schemas.microsoft.com/office/drawing/2014/main" val="555587376"/>
                  </a:ext>
                </a:extLst>
              </a:tr>
              <a:tr h="208200">
                <a:tc>
                  <a:txBody>
                    <a:bodyPr/>
                    <a:lstStyle/>
                    <a:p>
                      <a:pPr algn="l" fontAlgn="b"/>
                      <a:r>
                        <a:rPr lang="it-IT" sz="1400" b="1" i="0" u="none" strike="noStrike">
                          <a:solidFill>
                            <a:srgbClr val="000000"/>
                          </a:solidFill>
                          <a:effectLst/>
                          <a:latin typeface="Calibri" panose="020F0502020204030204" pitchFamily="34" charset="0"/>
                        </a:rPr>
                        <a:t>Costo mensile diretto paziente normopeso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tc>
                  <a:txBody>
                    <a:bodyPr/>
                    <a:lstStyle/>
                    <a:p>
                      <a:pPr algn="r" fontAlgn="b"/>
                      <a:r>
                        <a:rPr lang="it-IT" sz="1400" b="0"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extLst>
                  <a:ext uri="{0D108BD9-81ED-4DB2-BD59-A6C34878D82A}">
                    <a16:rowId xmlns:a16="http://schemas.microsoft.com/office/drawing/2014/main" val="1707710292"/>
                  </a:ext>
                </a:extLst>
              </a:tr>
              <a:tr h="208200">
                <a:tc>
                  <a:txBody>
                    <a:bodyPr/>
                    <a:lstStyle/>
                    <a:p>
                      <a:pPr algn="l" fontAlgn="b"/>
                      <a:r>
                        <a:rPr lang="it-IT" sz="1400" b="1" i="0" u="none" strike="noStrike">
                          <a:solidFill>
                            <a:srgbClr val="000000"/>
                          </a:solidFill>
                          <a:effectLst/>
                          <a:latin typeface="Calibri" panose="020F0502020204030204" pitchFamily="34" charset="0"/>
                        </a:rPr>
                        <a:t>Costo mensile indiretto paziente normopeso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tc>
                  <a:txBody>
                    <a:bodyPr/>
                    <a:lstStyle/>
                    <a:p>
                      <a:pPr algn="r" fontAlgn="b"/>
                      <a:r>
                        <a:rPr lang="it-IT"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extLst>
                  <a:ext uri="{0D108BD9-81ED-4DB2-BD59-A6C34878D82A}">
                    <a16:rowId xmlns:a16="http://schemas.microsoft.com/office/drawing/2014/main" val="770082083"/>
                  </a:ext>
                </a:extLst>
              </a:tr>
              <a:tr h="208200">
                <a:tc>
                  <a:txBody>
                    <a:bodyPr/>
                    <a:lstStyle/>
                    <a:p>
                      <a:pPr algn="l" fontAlgn="b"/>
                      <a:r>
                        <a:rPr lang="it-IT" sz="1400" b="1" i="0" u="none" strike="noStrike">
                          <a:solidFill>
                            <a:srgbClr val="000000"/>
                          </a:solidFill>
                          <a:effectLst/>
                          <a:latin typeface="Calibri" panose="020F0502020204030204" pitchFamily="34" charset="0"/>
                        </a:rPr>
                        <a:t>Costo una tantum chirurgia bariatrica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tc>
                  <a:txBody>
                    <a:bodyPr/>
                    <a:lstStyle/>
                    <a:p>
                      <a:pPr algn="r" fontAlgn="b"/>
                      <a:r>
                        <a:rPr lang="it-IT" sz="1400" b="0" i="0" u="none" strike="noStrike">
                          <a:solidFill>
                            <a:srgbClr val="000000"/>
                          </a:solidFill>
                          <a:effectLst/>
                          <a:latin typeface="Calibri" panose="020F0502020204030204" pitchFamily="34" charset="0"/>
                        </a:rPr>
                        <a:t>8600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extLst>
                  <a:ext uri="{0D108BD9-81ED-4DB2-BD59-A6C34878D82A}">
                    <a16:rowId xmlns:a16="http://schemas.microsoft.com/office/drawing/2014/main" val="1745402960"/>
                  </a:ext>
                </a:extLst>
              </a:tr>
              <a:tr h="208200">
                <a:tc>
                  <a:txBody>
                    <a:bodyPr/>
                    <a:lstStyle/>
                    <a:p>
                      <a:pPr algn="l" fontAlgn="b"/>
                      <a:r>
                        <a:rPr lang="it-IT" sz="1400" b="1" i="0" u="none" strike="noStrike">
                          <a:solidFill>
                            <a:srgbClr val="000000"/>
                          </a:solidFill>
                          <a:effectLst/>
                          <a:latin typeface="Calibri" panose="020F0502020204030204" pitchFamily="34" charset="0"/>
                        </a:rPr>
                        <a:t>Percentuale pazienti totali con chirurgia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tc>
                  <a:txBody>
                    <a:bodyPr/>
                    <a:lstStyle/>
                    <a:p>
                      <a:pPr algn="r" fontAlgn="b"/>
                      <a:r>
                        <a:rPr lang="it-IT" sz="1400" b="0" i="0" u="none" strike="noStrike">
                          <a:solidFill>
                            <a:srgbClr val="000000"/>
                          </a:solidFill>
                          <a:effectLst/>
                          <a:latin typeface="Calibri" panose="020F0502020204030204"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extLst>
                  <a:ext uri="{0D108BD9-81ED-4DB2-BD59-A6C34878D82A}">
                    <a16:rowId xmlns:a16="http://schemas.microsoft.com/office/drawing/2014/main" val="2710118244"/>
                  </a:ext>
                </a:extLst>
              </a:tr>
              <a:tr h="208200">
                <a:tc>
                  <a:txBody>
                    <a:bodyPr/>
                    <a:lstStyle/>
                    <a:p>
                      <a:pPr algn="l" fontAlgn="b"/>
                      <a:endParaRPr lang="it-IT" sz="14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it-IT" sz="14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5259601"/>
                  </a:ext>
                </a:extLst>
              </a:tr>
              <a:tr h="208200">
                <a:tc>
                  <a:txBody>
                    <a:bodyPr/>
                    <a:lstStyle/>
                    <a:p>
                      <a:pPr algn="l" fontAlgn="b"/>
                      <a:r>
                        <a:rPr lang="it-IT" sz="1400" b="1" i="0" u="none" strike="noStrike">
                          <a:solidFill>
                            <a:srgbClr val="000000"/>
                          </a:solidFill>
                          <a:effectLst/>
                          <a:latin typeface="Calibri" panose="020F0502020204030204" pitchFamily="34" charset="0"/>
                        </a:rPr>
                        <a:t>Numero totale pazienti da trattare: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it-IT" sz="1400" b="0" i="0" u="none" strike="noStrike">
                          <a:solidFill>
                            <a:srgbClr val="000000"/>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95949583"/>
                  </a:ext>
                </a:extLst>
              </a:tr>
              <a:tr h="208200">
                <a:tc>
                  <a:txBody>
                    <a:bodyPr/>
                    <a:lstStyle/>
                    <a:p>
                      <a:pPr algn="l" fontAlgn="b"/>
                      <a:r>
                        <a:rPr lang="it-IT" sz="1400" b="1" i="0" u="none" strike="noStrike">
                          <a:solidFill>
                            <a:srgbClr val="000000"/>
                          </a:solidFill>
                          <a:effectLst/>
                          <a:latin typeface="Calibri" panose="020F0502020204030204" pitchFamily="34" charset="0"/>
                        </a:rPr>
                        <a:t>Percentuale successo trattamento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it-IT" sz="1400" b="0" i="0" u="none" strike="noStrike">
                          <a:solidFill>
                            <a:srgbClr val="000000"/>
                          </a:solidFill>
                          <a:effectLst/>
                          <a:latin typeface="Calibri" panose="020F0502020204030204" pitchFamily="34" charset="0"/>
                        </a:rPr>
                        <a:t>70,00%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21903234"/>
                  </a:ext>
                </a:extLst>
              </a:tr>
              <a:tr h="208200">
                <a:tc>
                  <a:txBody>
                    <a:bodyPr/>
                    <a:lstStyle/>
                    <a:p>
                      <a:pPr algn="l" fontAlgn="b"/>
                      <a:r>
                        <a:rPr lang="it-IT" sz="1400" b="1" i="0" u="none" strike="noStrike">
                          <a:solidFill>
                            <a:srgbClr val="000000"/>
                          </a:solidFill>
                          <a:effectLst/>
                          <a:latin typeface="Calibri" panose="020F0502020204030204" pitchFamily="34" charset="0"/>
                        </a:rPr>
                        <a:t>Tasso di recidiva annuo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it-IT" sz="1400" b="0" i="0" u="none" strike="noStrike">
                          <a:solidFill>
                            <a:srgbClr val="000000"/>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39857525"/>
                  </a:ext>
                </a:extLst>
              </a:tr>
              <a:tr h="208200">
                <a:tc>
                  <a:txBody>
                    <a:bodyPr/>
                    <a:lstStyle/>
                    <a:p>
                      <a:pPr algn="l" fontAlgn="b"/>
                      <a:r>
                        <a:rPr lang="it-IT" sz="1400" b="1" i="0" u="none" strike="noStrike">
                          <a:solidFill>
                            <a:srgbClr val="000000"/>
                          </a:solidFill>
                          <a:effectLst/>
                          <a:latin typeface="Calibri" panose="020F0502020204030204" pitchFamily="34" charset="0"/>
                        </a:rPr>
                        <a:t>Tasso di inflazione annuo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it-IT" sz="14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52339108"/>
                  </a:ext>
                </a:extLst>
              </a:tr>
              <a:tr h="208200">
                <a:tc>
                  <a:txBody>
                    <a:bodyPr/>
                    <a:lstStyle/>
                    <a:p>
                      <a:pPr algn="l" fontAlgn="b"/>
                      <a:r>
                        <a:rPr lang="it-IT" sz="1400" b="1" i="0" u="none" strike="noStrike">
                          <a:solidFill>
                            <a:srgbClr val="000000"/>
                          </a:solidFill>
                          <a:effectLst/>
                          <a:latin typeface="Calibri" panose="020F0502020204030204" pitchFamily="34" charset="0"/>
                        </a:rPr>
                        <a:t>Tasso di sconto annuo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it-IT" sz="1400" b="0" i="0" u="none" strike="noStrike">
                          <a:solidFill>
                            <a:srgbClr val="000000"/>
                          </a:solidFill>
                          <a:effectLst/>
                          <a:latin typeface="Calibri" panose="020F0502020204030204" pitchFamily="34" charset="0"/>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31964134"/>
                  </a:ext>
                </a:extLst>
              </a:tr>
              <a:tr h="208200">
                <a:tc>
                  <a:txBody>
                    <a:bodyPr/>
                    <a:lstStyle/>
                    <a:p>
                      <a:pPr algn="l" fontAlgn="b"/>
                      <a:r>
                        <a:rPr lang="it-IT" sz="1400" b="1" i="0" u="none" strike="noStrike" dirty="0">
                          <a:solidFill>
                            <a:srgbClr val="000000"/>
                          </a:solidFill>
                          <a:effectLst/>
                          <a:latin typeface="Calibri" panose="020F0502020204030204" pitchFamily="34" charset="0"/>
                        </a:rPr>
                        <a:t>Anni del progetto: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it-IT" sz="1400" b="0" i="0" u="none" strike="noStrike" dirty="0">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9505366"/>
                  </a:ext>
                </a:extLst>
              </a:tr>
            </a:tbl>
          </a:graphicData>
        </a:graphic>
      </p:graphicFrame>
      <p:sp>
        <p:nvSpPr>
          <p:cNvPr id="9" name="CasellaDiTesto 8">
            <a:extLst>
              <a:ext uri="{FF2B5EF4-FFF2-40B4-BE49-F238E27FC236}">
                <a16:creationId xmlns:a16="http://schemas.microsoft.com/office/drawing/2014/main" id="{CBF9971C-75F5-F133-5AD4-D010A09B3F97}"/>
              </a:ext>
            </a:extLst>
          </p:cNvPr>
          <p:cNvSpPr txBox="1"/>
          <p:nvPr/>
        </p:nvSpPr>
        <p:spPr>
          <a:xfrm>
            <a:off x="1070041" y="2072312"/>
            <a:ext cx="3715966" cy="1754326"/>
          </a:xfrm>
          <a:prstGeom prst="rect">
            <a:avLst/>
          </a:prstGeom>
          <a:noFill/>
        </p:spPr>
        <p:txBody>
          <a:bodyPr wrap="square" rtlCol="0">
            <a:spAutoFit/>
          </a:bodyPr>
          <a:lstStyle/>
          <a:p>
            <a:pPr algn="just"/>
            <a:r>
              <a:rPr lang="it-IT" dirty="0"/>
              <a:t>Il modello è stato alimentato con valori stimati legati sia ai costi dell’intervento di correzione degli stili di vita </a:t>
            </a:r>
            <a:r>
              <a:rPr lang="it-IT" dirty="0">
                <a:effectLst>
                  <a:outerShdw blurRad="38100" dist="38100" dir="2700000" algn="tl">
                    <a:srgbClr val="000000">
                      <a:alpha val="43137"/>
                    </a:srgbClr>
                  </a:outerShdw>
                </a:effectLst>
              </a:rPr>
              <a:t>(box celeste) </a:t>
            </a:r>
            <a:r>
              <a:rPr lang="it-IT" dirty="0"/>
              <a:t>che per i costi diretti ed indiretti legati all’obesità </a:t>
            </a:r>
            <a:r>
              <a:rPr lang="it-IT" dirty="0">
                <a:effectLst>
                  <a:outerShdw blurRad="38100" dist="38100" dir="2700000" algn="tl">
                    <a:srgbClr val="000000">
                      <a:alpha val="43137"/>
                    </a:srgbClr>
                  </a:outerShdw>
                </a:effectLst>
              </a:rPr>
              <a:t>(box verde).</a:t>
            </a:r>
          </a:p>
        </p:txBody>
      </p:sp>
      <p:sp>
        <p:nvSpPr>
          <p:cNvPr id="10" name="CasellaDiTesto 9">
            <a:extLst>
              <a:ext uri="{FF2B5EF4-FFF2-40B4-BE49-F238E27FC236}">
                <a16:creationId xmlns:a16="http://schemas.microsoft.com/office/drawing/2014/main" id="{F25A1F38-EBEE-E875-FF1E-BB9A8E7FC311}"/>
              </a:ext>
            </a:extLst>
          </p:cNvPr>
          <p:cNvSpPr txBox="1"/>
          <p:nvPr/>
        </p:nvSpPr>
        <p:spPr>
          <a:xfrm>
            <a:off x="486382" y="4636311"/>
            <a:ext cx="4883285" cy="1477328"/>
          </a:xfrm>
          <a:prstGeom prst="rect">
            <a:avLst/>
          </a:prstGeom>
          <a:noFill/>
        </p:spPr>
        <p:txBody>
          <a:bodyPr wrap="square" rtlCol="0">
            <a:spAutoFit/>
          </a:bodyPr>
          <a:lstStyle/>
          <a:p>
            <a:pPr algn="just"/>
            <a:r>
              <a:rPr lang="it-IT" dirty="0"/>
              <a:t>La valutazione dell’impatto economico delle comorbilità e delle economie correlate alla cura/prevenzione delle stesse è complessa. Sono in corso le attività necessarie alla loro inclusione all’interno del modello di calcolo.</a:t>
            </a:r>
          </a:p>
        </p:txBody>
      </p:sp>
    </p:spTree>
    <p:extLst>
      <p:ext uri="{BB962C8B-B14F-4D97-AF65-F5344CB8AC3E}">
        <p14:creationId xmlns:p14="http://schemas.microsoft.com/office/powerpoint/2010/main" val="1411597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32D29-642F-F3E7-6D6D-D63E17EC1562}"/>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9104CB1C-77E6-CB62-3C9B-69E773A2C6F8}"/>
              </a:ext>
            </a:extLst>
          </p:cNvPr>
          <p:cNvSpPr txBox="1"/>
          <p:nvPr/>
        </p:nvSpPr>
        <p:spPr>
          <a:xfrm>
            <a:off x="2374295" y="94265"/>
            <a:ext cx="7443408" cy="1384995"/>
          </a:xfrm>
          <a:prstGeom prst="rect">
            <a:avLst/>
          </a:prstGeom>
          <a:noFill/>
        </p:spPr>
        <p:txBody>
          <a:bodyPr wrap="square" rtlCol="0">
            <a:spAutoFit/>
          </a:bodyPr>
          <a:lstStyle/>
          <a:p>
            <a:pPr algn="ctr"/>
            <a:r>
              <a:rPr lang="it-IT" sz="2800" dirty="0">
                <a:latin typeface="Aharoni" panose="020F0502020204030204" pitchFamily="2" charset="-79"/>
                <a:cs typeface="Aharoni" panose="020F0502020204030204" pitchFamily="2" charset="-79"/>
              </a:rPr>
              <a:t>VALUTAZIONE DELL’IMPATTO ECONOMICO DELL’INTERVENTO DI CORREZIONE DEGLI STILI DI VITA</a:t>
            </a:r>
          </a:p>
        </p:txBody>
      </p:sp>
      <p:graphicFrame>
        <p:nvGraphicFramePr>
          <p:cNvPr id="2" name="Grafico 1">
            <a:extLst>
              <a:ext uri="{FF2B5EF4-FFF2-40B4-BE49-F238E27FC236}">
                <a16:creationId xmlns:a16="http://schemas.microsoft.com/office/drawing/2014/main" id="{CD3BDB07-7994-E04C-75EF-2F6FFC85EDB3}"/>
              </a:ext>
            </a:extLst>
          </p:cNvPr>
          <p:cNvGraphicFramePr>
            <a:graphicFrameLocks/>
          </p:cNvGraphicFramePr>
          <p:nvPr>
            <p:extLst>
              <p:ext uri="{D42A27DB-BD31-4B8C-83A1-F6EECF244321}">
                <p14:modId xmlns:p14="http://schemas.microsoft.com/office/powerpoint/2010/main" val="3115300350"/>
              </p:ext>
            </p:extLst>
          </p:nvPr>
        </p:nvGraphicFramePr>
        <p:xfrm>
          <a:off x="249675" y="1381877"/>
          <a:ext cx="11692647" cy="45430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ella 6">
            <a:extLst>
              <a:ext uri="{FF2B5EF4-FFF2-40B4-BE49-F238E27FC236}">
                <a16:creationId xmlns:a16="http://schemas.microsoft.com/office/drawing/2014/main" id="{DBDE6624-438C-7AB5-C9D2-4420E838ED1D}"/>
              </a:ext>
            </a:extLst>
          </p:cNvPr>
          <p:cNvGraphicFramePr>
            <a:graphicFrameLocks noGrp="1"/>
          </p:cNvGraphicFramePr>
          <p:nvPr>
            <p:extLst>
              <p:ext uri="{D42A27DB-BD31-4B8C-83A1-F6EECF244321}">
                <p14:modId xmlns:p14="http://schemas.microsoft.com/office/powerpoint/2010/main" val="2779306997"/>
              </p:ext>
            </p:extLst>
          </p:nvPr>
        </p:nvGraphicFramePr>
        <p:xfrm>
          <a:off x="2031998" y="5934670"/>
          <a:ext cx="8128000" cy="74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90251798"/>
                    </a:ext>
                  </a:extLst>
                </a:gridCol>
                <a:gridCol w="4064000">
                  <a:extLst>
                    <a:ext uri="{9D8B030D-6E8A-4147-A177-3AD203B41FA5}">
                      <a16:colId xmlns:a16="http://schemas.microsoft.com/office/drawing/2014/main" val="2408100200"/>
                    </a:ext>
                  </a:extLst>
                </a:gridCol>
              </a:tblGrid>
              <a:tr h="370840">
                <a:tc>
                  <a:txBody>
                    <a:bodyPr/>
                    <a:lstStyle/>
                    <a:p>
                      <a:pPr algn="ctr" fontAlgn="b"/>
                      <a:r>
                        <a:rPr lang="it-IT" sz="1800" b="1" i="0" u="none" strike="noStrike" dirty="0">
                          <a:solidFill>
                            <a:schemeClr val="bg1"/>
                          </a:solidFill>
                          <a:effectLst/>
                          <a:latin typeface="Calibri" panose="020F0502020204030204" pitchFamily="34" charset="0"/>
                        </a:rPr>
                        <a:t>Costi complessivi intervento (K€):</a:t>
                      </a:r>
                    </a:p>
                  </a:txBody>
                  <a:tcPr marL="0" marR="0" marT="0" marB="0" anchor="ctr"/>
                </a:tc>
                <a:tc>
                  <a:txBody>
                    <a:bodyPr/>
                    <a:lstStyle/>
                    <a:p>
                      <a:pPr algn="ctr" fontAlgn="b"/>
                      <a:r>
                        <a:rPr lang="it-IT" sz="1800" b="1" i="0" u="none" strike="noStrike" dirty="0">
                          <a:solidFill>
                            <a:schemeClr val="bg1"/>
                          </a:solidFill>
                          <a:effectLst/>
                          <a:latin typeface="Calibri" panose="020F0502020204030204" pitchFamily="34" charset="0"/>
                        </a:rPr>
                        <a:t>Risparmio totale (K€):</a:t>
                      </a:r>
                    </a:p>
                  </a:txBody>
                  <a:tcPr marL="0" marR="0" marT="0" marB="0" anchor="ctr"/>
                </a:tc>
                <a:extLst>
                  <a:ext uri="{0D108BD9-81ED-4DB2-BD59-A6C34878D82A}">
                    <a16:rowId xmlns:a16="http://schemas.microsoft.com/office/drawing/2014/main" val="4197286415"/>
                  </a:ext>
                </a:extLst>
              </a:tr>
              <a:tr h="370840">
                <a:tc>
                  <a:txBody>
                    <a:bodyPr/>
                    <a:lstStyle/>
                    <a:p>
                      <a:pPr algn="ctr" fontAlgn="b"/>
                      <a:r>
                        <a:rPr lang="it-IT" sz="1800" b="1" i="0" u="none" strike="noStrike" dirty="0">
                          <a:solidFill>
                            <a:srgbClr val="000000"/>
                          </a:solidFill>
                          <a:effectLst/>
                          <a:latin typeface="Calibri" panose="020F0502020204030204" pitchFamily="34" charset="0"/>
                        </a:rPr>
                        <a:t>2.320 K€*</a:t>
                      </a:r>
                    </a:p>
                  </a:txBody>
                  <a:tcPr marL="0" marR="0" marT="0" marB="0" anchor="ctr"/>
                </a:tc>
                <a:tc>
                  <a:txBody>
                    <a:bodyPr/>
                    <a:lstStyle/>
                    <a:p>
                      <a:pPr algn="ctr" fontAlgn="b"/>
                      <a:r>
                        <a:rPr lang="it-IT" sz="1800" b="1" i="0" u="none" strike="noStrike" dirty="0">
                          <a:solidFill>
                            <a:srgbClr val="000000"/>
                          </a:solidFill>
                          <a:effectLst/>
                          <a:latin typeface="Calibri" panose="020F0502020204030204" pitchFamily="34" charset="0"/>
                        </a:rPr>
                        <a:t>8.911 K€*</a:t>
                      </a:r>
                    </a:p>
                  </a:txBody>
                  <a:tcPr marL="0" marR="0" marT="0" marB="0" anchor="ctr"/>
                </a:tc>
                <a:extLst>
                  <a:ext uri="{0D108BD9-81ED-4DB2-BD59-A6C34878D82A}">
                    <a16:rowId xmlns:a16="http://schemas.microsoft.com/office/drawing/2014/main" val="1746761614"/>
                  </a:ext>
                </a:extLst>
              </a:tr>
            </a:tbl>
          </a:graphicData>
        </a:graphic>
      </p:graphicFrame>
      <p:sp>
        <p:nvSpPr>
          <p:cNvPr id="4" name="CasellaDiTesto 3">
            <a:extLst>
              <a:ext uri="{FF2B5EF4-FFF2-40B4-BE49-F238E27FC236}">
                <a16:creationId xmlns:a16="http://schemas.microsoft.com/office/drawing/2014/main" id="{2DC25D86-C4FE-EAEF-C026-569ED0816E4A}"/>
              </a:ext>
            </a:extLst>
          </p:cNvPr>
          <p:cNvSpPr txBox="1"/>
          <p:nvPr/>
        </p:nvSpPr>
        <p:spPr>
          <a:xfrm>
            <a:off x="10578650" y="5934670"/>
            <a:ext cx="1543454" cy="923330"/>
          </a:xfrm>
          <a:prstGeom prst="rect">
            <a:avLst/>
          </a:prstGeom>
          <a:noFill/>
        </p:spPr>
        <p:txBody>
          <a:bodyPr wrap="square" rtlCol="0">
            <a:spAutoFit/>
          </a:bodyPr>
          <a:lstStyle/>
          <a:p>
            <a:r>
              <a:rPr lang="it-IT" dirty="0"/>
              <a:t>*dati preliminari non pubblicati</a:t>
            </a:r>
          </a:p>
        </p:txBody>
      </p:sp>
    </p:spTree>
    <p:extLst>
      <p:ext uri="{BB962C8B-B14F-4D97-AF65-F5344CB8AC3E}">
        <p14:creationId xmlns:p14="http://schemas.microsoft.com/office/powerpoint/2010/main" val="905592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DEF92-E265-1EC5-E38E-ECCBCF0F11BC}"/>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17A6B55F-3E48-8EBD-D121-853011ADA7D1}"/>
              </a:ext>
            </a:extLst>
          </p:cNvPr>
          <p:cNvSpPr txBox="1"/>
          <p:nvPr/>
        </p:nvSpPr>
        <p:spPr>
          <a:xfrm>
            <a:off x="1723789" y="129923"/>
            <a:ext cx="8744422" cy="1384995"/>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MODELLO DI ANALISI SULL’IMPATTO ECONOMICO DI POLITICHE ATTIVE PER LA CORREZIONE DEGLI STILI DI VITA</a:t>
            </a:r>
          </a:p>
        </p:txBody>
      </p:sp>
      <p:graphicFrame>
        <p:nvGraphicFramePr>
          <p:cNvPr id="4" name="Tabella 3">
            <a:extLst>
              <a:ext uri="{FF2B5EF4-FFF2-40B4-BE49-F238E27FC236}">
                <a16:creationId xmlns:a16="http://schemas.microsoft.com/office/drawing/2014/main" id="{6C153589-86F1-1543-618D-C5E694724E47}"/>
              </a:ext>
            </a:extLst>
          </p:cNvPr>
          <p:cNvGraphicFramePr>
            <a:graphicFrameLocks noGrp="1"/>
          </p:cNvGraphicFramePr>
          <p:nvPr>
            <p:extLst>
              <p:ext uri="{D42A27DB-BD31-4B8C-83A1-F6EECF244321}">
                <p14:modId xmlns:p14="http://schemas.microsoft.com/office/powerpoint/2010/main" val="3884379369"/>
              </p:ext>
            </p:extLst>
          </p:nvPr>
        </p:nvGraphicFramePr>
        <p:xfrm>
          <a:off x="196035" y="1487296"/>
          <a:ext cx="6490485" cy="5394960"/>
        </p:xfrm>
        <a:graphic>
          <a:graphicData uri="http://schemas.openxmlformats.org/drawingml/2006/table">
            <a:tbl>
              <a:tblPr/>
              <a:tblGrid>
                <a:gridCol w="4599347">
                  <a:extLst>
                    <a:ext uri="{9D8B030D-6E8A-4147-A177-3AD203B41FA5}">
                      <a16:colId xmlns:a16="http://schemas.microsoft.com/office/drawing/2014/main" val="2091943454"/>
                    </a:ext>
                  </a:extLst>
                </a:gridCol>
                <a:gridCol w="1891138">
                  <a:extLst>
                    <a:ext uri="{9D8B030D-6E8A-4147-A177-3AD203B41FA5}">
                      <a16:colId xmlns:a16="http://schemas.microsoft.com/office/drawing/2014/main" val="3405960323"/>
                    </a:ext>
                  </a:extLst>
                </a:gridCol>
              </a:tblGrid>
              <a:tr h="250064">
                <a:tc>
                  <a:txBody>
                    <a:bodyPr/>
                    <a:lstStyle/>
                    <a:p>
                      <a:pPr algn="r" fontAlgn="b"/>
                      <a:r>
                        <a:rPr lang="it-IT" sz="1800" b="1" i="0" u="none" strike="noStrike" dirty="0">
                          <a:solidFill>
                            <a:srgbClr val="000000"/>
                          </a:solidFill>
                          <a:effectLst/>
                          <a:latin typeface="Calibri" panose="020F0502020204030204" pitchFamily="34" charset="0"/>
                        </a:rPr>
                        <a:t>Programma correzione degli stili di vita</a:t>
                      </a:r>
                    </a:p>
                  </a:txBody>
                  <a:tcPr marL="0" marR="0" marT="0" marB="0" anchor="b">
                    <a:lnL>
                      <a:noFill/>
                    </a:lnL>
                    <a:lnR>
                      <a:noFill/>
                    </a:lnR>
                    <a:lnT>
                      <a:noFill/>
                    </a:lnT>
                    <a:lnB>
                      <a:noFill/>
                    </a:lnB>
                    <a:noFill/>
                  </a:tcPr>
                </a:tc>
                <a:tc>
                  <a:txBody>
                    <a:bodyPr/>
                    <a:lstStyle/>
                    <a:p>
                      <a:pPr algn="l" fontAlgn="b"/>
                      <a:endParaRPr lang="it-IT"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500828688"/>
                  </a:ext>
                </a:extLst>
              </a:tr>
              <a:tr h="200050">
                <a:tc>
                  <a:txBody>
                    <a:bodyPr/>
                    <a:lstStyle/>
                    <a:p>
                      <a:pPr algn="l" fontAlgn="b"/>
                      <a:endParaRPr lang="it-IT"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it-IT"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8119038"/>
                  </a:ext>
                </a:extLst>
              </a:tr>
              <a:tr h="200050">
                <a:tc>
                  <a:txBody>
                    <a:bodyPr/>
                    <a:lstStyle/>
                    <a:p>
                      <a:pPr algn="l" fontAlgn="b"/>
                      <a:r>
                        <a:rPr lang="it-IT" sz="1400" b="1" i="0" u="none" strike="noStrike" dirty="0">
                          <a:solidFill>
                            <a:schemeClr val="bg1">
                              <a:lumMod val="50000"/>
                            </a:schemeClr>
                          </a:solidFill>
                          <a:effectLst/>
                          <a:latin typeface="Calibri" panose="020F0502020204030204" pitchFamily="34" charset="0"/>
                        </a:rPr>
                        <a:t>Spesa mensile attività fisica - Costo 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chemeClr val="bg1">
                              <a:lumMod val="50000"/>
                            </a:schemeClr>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29494778"/>
                  </a:ext>
                </a:extLst>
              </a:tr>
              <a:tr h="200050">
                <a:tc>
                  <a:txBody>
                    <a:bodyPr/>
                    <a:lstStyle/>
                    <a:p>
                      <a:pPr algn="l" fontAlgn="b"/>
                      <a:r>
                        <a:rPr lang="it-IT" sz="1400" b="1" i="0" u="none" strike="noStrike" dirty="0">
                          <a:solidFill>
                            <a:schemeClr val="bg1">
                              <a:lumMod val="50000"/>
                            </a:schemeClr>
                          </a:solidFill>
                          <a:effectLst/>
                          <a:latin typeface="Calibri" panose="020F0502020204030204" pitchFamily="34" charset="0"/>
                        </a:rPr>
                        <a:t>Mesi attività fisica - Costo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chemeClr val="bg1">
                              <a:lumMod val="50000"/>
                            </a:schemeClr>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00996309"/>
                  </a:ext>
                </a:extLst>
              </a:tr>
              <a:tr h="200050">
                <a:tc>
                  <a:txBody>
                    <a:bodyPr/>
                    <a:lstStyle/>
                    <a:p>
                      <a:pPr algn="l" fontAlgn="b"/>
                      <a:r>
                        <a:rPr lang="it-IT" sz="1400" b="1" i="0" u="none" strike="noStrike" dirty="0">
                          <a:solidFill>
                            <a:schemeClr val="bg1">
                              <a:lumMod val="50000"/>
                            </a:schemeClr>
                          </a:solidFill>
                          <a:effectLst/>
                          <a:latin typeface="Calibri" panose="020F0502020204030204" pitchFamily="34" charset="0"/>
                        </a:rPr>
                        <a:t>Spesa mensile attività fisica - Costo 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chemeClr val="bg1">
                              <a:lumMod val="50000"/>
                            </a:schemeClr>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21821021"/>
                  </a:ext>
                </a:extLst>
              </a:tr>
              <a:tr h="200050">
                <a:tc>
                  <a:txBody>
                    <a:bodyPr/>
                    <a:lstStyle/>
                    <a:p>
                      <a:pPr algn="l" fontAlgn="b"/>
                      <a:r>
                        <a:rPr lang="it-IT" sz="1400" b="1" i="0" u="none" strike="noStrike" dirty="0">
                          <a:solidFill>
                            <a:schemeClr val="bg1">
                              <a:lumMod val="50000"/>
                            </a:schemeClr>
                          </a:solidFill>
                          <a:effectLst/>
                          <a:latin typeface="Calibri" panose="020F0502020204030204" pitchFamily="34" charset="0"/>
                        </a:rPr>
                        <a:t>Mesi attività fisica - Costo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chemeClr val="bg1">
                              <a:lumMod val="50000"/>
                            </a:schemeClr>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35561182"/>
                  </a:ext>
                </a:extLst>
              </a:tr>
              <a:tr h="200050">
                <a:tc>
                  <a:txBody>
                    <a:bodyPr/>
                    <a:lstStyle/>
                    <a:p>
                      <a:pPr algn="l" fontAlgn="b"/>
                      <a:r>
                        <a:rPr lang="it-IT" sz="1400" b="1" i="0" u="none" strike="noStrike" dirty="0">
                          <a:solidFill>
                            <a:schemeClr val="bg1">
                              <a:lumMod val="50000"/>
                            </a:schemeClr>
                          </a:solidFill>
                          <a:effectLst/>
                          <a:latin typeface="Calibri" panose="020F0502020204030204" pitchFamily="34" charset="0"/>
                        </a:rPr>
                        <a:t>Spesa mensile dieta - Costo 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chemeClr val="bg1">
                              <a:lumMod val="50000"/>
                            </a:schemeClr>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957571890"/>
                  </a:ext>
                </a:extLst>
              </a:tr>
              <a:tr h="200050">
                <a:tc>
                  <a:txBody>
                    <a:bodyPr/>
                    <a:lstStyle/>
                    <a:p>
                      <a:pPr algn="l" fontAlgn="b"/>
                      <a:r>
                        <a:rPr lang="it-IT" sz="1400" b="1" i="0" u="none" strike="noStrike" dirty="0">
                          <a:solidFill>
                            <a:schemeClr val="bg1">
                              <a:lumMod val="50000"/>
                            </a:schemeClr>
                          </a:solidFill>
                          <a:effectLst/>
                          <a:latin typeface="Calibri" panose="020F0502020204030204" pitchFamily="34" charset="0"/>
                        </a:rPr>
                        <a:t>Mesi dieta - Costo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chemeClr val="bg1">
                              <a:lumMod val="50000"/>
                            </a:schemeClr>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29987923"/>
                  </a:ext>
                </a:extLst>
              </a:tr>
              <a:tr h="200050">
                <a:tc>
                  <a:txBody>
                    <a:bodyPr/>
                    <a:lstStyle/>
                    <a:p>
                      <a:pPr algn="l" fontAlgn="b"/>
                      <a:r>
                        <a:rPr lang="it-IT" sz="1400" b="1" i="0" u="none" strike="noStrike" dirty="0">
                          <a:solidFill>
                            <a:schemeClr val="bg1">
                              <a:lumMod val="50000"/>
                            </a:schemeClr>
                          </a:solidFill>
                          <a:effectLst/>
                          <a:latin typeface="Calibri" panose="020F0502020204030204" pitchFamily="34" charset="0"/>
                        </a:rPr>
                        <a:t>Spesa mensile dieta - Costo 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chemeClr val="bg1">
                              <a:lumMod val="50000"/>
                            </a:schemeClr>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56846250"/>
                  </a:ext>
                </a:extLst>
              </a:tr>
              <a:tr h="200050">
                <a:tc>
                  <a:txBody>
                    <a:bodyPr/>
                    <a:lstStyle/>
                    <a:p>
                      <a:pPr algn="l" fontAlgn="b"/>
                      <a:r>
                        <a:rPr lang="it-IT" sz="1400" b="1" i="0" u="none" strike="noStrike">
                          <a:solidFill>
                            <a:schemeClr val="bg1">
                              <a:lumMod val="50000"/>
                            </a:schemeClr>
                          </a:solidFill>
                          <a:effectLst/>
                          <a:latin typeface="Calibri" panose="020F0502020204030204" pitchFamily="34" charset="0"/>
                        </a:rPr>
                        <a:t>Mesi dieta - Costo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it-IT" sz="1400" b="0" i="0" u="none" strike="noStrike">
                          <a:solidFill>
                            <a:schemeClr val="bg1">
                              <a:lumMod val="50000"/>
                            </a:schemeClr>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52103247"/>
                  </a:ext>
                </a:extLst>
              </a:tr>
              <a:tr h="200050">
                <a:tc>
                  <a:txBody>
                    <a:bodyPr/>
                    <a:lstStyle/>
                    <a:p>
                      <a:pPr algn="l" fontAlgn="b"/>
                      <a:endParaRPr lang="it-IT" sz="1400" b="0" i="0" u="none" strike="noStrike">
                        <a:solidFill>
                          <a:schemeClr val="bg1">
                            <a:lumMod val="50000"/>
                          </a:schemeClr>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it-IT" sz="1400" b="0" i="0" u="none" strike="noStrike">
                        <a:solidFill>
                          <a:schemeClr val="bg1">
                            <a:lumMod val="50000"/>
                          </a:schemeClr>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3612386"/>
                  </a:ext>
                </a:extLst>
              </a:tr>
              <a:tr h="200050">
                <a:tc>
                  <a:txBody>
                    <a:bodyPr/>
                    <a:lstStyle/>
                    <a:p>
                      <a:pPr algn="l" fontAlgn="b"/>
                      <a:r>
                        <a:rPr lang="it-IT" sz="1400" b="1" i="0" u="none" strike="noStrike" dirty="0">
                          <a:solidFill>
                            <a:schemeClr val="bg1">
                              <a:lumMod val="50000"/>
                            </a:schemeClr>
                          </a:solidFill>
                          <a:effectLst/>
                          <a:latin typeface="Calibri" panose="020F0502020204030204" pitchFamily="34" charset="0"/>
                        </a:rPr>
                        <a:t>Costo mensile diretto paziente obeso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tc>
                  <a:txBody>
                    <a:bodyPr/>
                    <a:lstStyle/>
                    <a:p>
                      <a:pPr algn="r" fontAlgn="b"/>
                      <a:r>
                        <a:rPr lang="it-IT" sz="1400" b="0" i="0" u="none" strike="noStrike">
                          <a:solidFill>
                            <a:schemeClr val="bg1">
                              <a:lumMod val="50000"/>
                            </a:schemeClr>
                          </a:solidFill>
                          <a:effectLst/>
                          <a:latin typeface="Calibri" panose="020F0502020204030204" pitchFamily="34" charset="0"/>
                        </a:rPr>
                        <a:t>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extLst>
                  <a:ext uri="{0D108BD9-81ED-4DB2-BD59-A6C34878D82A}">
                    <a16:rowId xmlns:a16="http://schemas.microsoft.com/office/drawing/2014/main" val="3400566662"/>
                  </a:ext>
                </a:extLst>
              </a:tr>
              <a:tr h="200050">
                <a:tc>
                  <a:txBody>
                    <a:bodyPr/>
                    <a:lstStyle/>
                    <a:p>
                      <a:pPr algn="l" fontAlgn="b"/>
                      <a:r>
                        <a:rPr lang="it-IT" sz="1400" b="1" i="0" u="none" strike="noStrike">
                          <a:solidFill>
                            <a:schemeClr val="bg1">
                              <a:lumMod val="50000"/>
                            </a:schemeClr>
                          </a:solidFill>
                          <a:effectLst/>
                          <a:latin typeface="Calibri" panose="020F0502020204030204" pitchFamily="34" charset="0"/>
                        </a:rPr>
                        <a:t>Costo mensile indiretto paziente obeso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tc>
                  <a:txBody>
                    <a:bodyPr/>
                    <a:lstStyle/>
                    <a:p>
                      <a:pPr algn="r" fontAlgn="b"/>
                      <a:r>
                        <a:rPr lang="it-IT" sz="1400" b="0" i="0" u="none" strike="noStrike">
                          <a:solidFill>
                            <a:schemeClr val="bg1">
                              <a:lumMod val="50000"/>
                            </a:schemeClr>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extLst>
                  <a:ext uri="{0D108BD9-81ED-4DB2-BD59-A6C34878D82A}">
                    <a16:rowId xmlns:a16="http://schemas.microsoft.com/office/drawing/2014/main" val="2158651981"/>
                  </a:ext>
                </a:extLst>
              </a:tr>
              <a:tr h="200050">
                <a:tc>
                  <a:txBody>
                    <a:bodyPr/>
                    <a:lstStyle/>
                    <a:p>
                      <a:pPr algn="l" fontAlgn="b"/>
                      <a:r>
                        <a:rPr lang="it-IT" sz="1400" b="1" i="0" u="none" strike="noStrike" dirty="0">
                          <a:solidFill>
                            <a:schemeClr val="bg1">
                              <a:lumMod val="50000"/>
                            </a:schemeClr>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tc>
                  <a:txBody>
                    <a:bodyPr/>
                    <a:lstStyle/>
                    <a:p>
                      <a:pPr algn="l" fontAlgn="b"/>
                      <a:r>
                        <a:rPr lang="it-IT" sz="1400" b="0" i="0" u="none" strike="noStrike">
                          <a:solidFill>
                            <a:schemeClr val="bg1">
                              <a:lumMod val="50000"/>
                            </a:schemeClr>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extLst>
                  <a:ext uri="{0D108BD9-81ED-4DB2-BD59-A6C34878D82A}">
                    <a16:rowId xmlns:a16="http://schemas.microsoft.com/office/drawing/2014/main" val="555587376"/>
                  </a:ext>
                </a:extLst>
              </a:tr>
              <a:tr h="200050">
                <a:tc>
                  <a:txBody>
                    <a:bodyPr/>
                    <a:lstStyle/>
                    <a:p>
                      <a:pPr algn="l" fontAlgn="b"/>
                      <a:r>
                        <a:rPr lang="it-IT" sz="1400" b="1" i="0" u="none" strike="noStrike">
                          <a:solidFill>
                            <a:schemeClr val="bg1">
                              <a:lumMod val="50000"/>
                            </a:schemeClr>
                          </a:solidFill>
                          <a:effectLst/>
                          <a:latin typeface="Calibri" panose="020F0502020204030204" pitchFamily="34" charset="0"/>
                        </a:rPr>
                        <a:t>Costo mensile diretto paziente normopeso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tc>
                  <a:txBody>
                    <a:bodyPr/>
                    <a:lstStyle/>
                    <a:p>
                      <a:pPr algn="r" fontAlgn="b"/>
                      <a:r>
                        <a:rPr lang="it-IT" sz="1400" b="0" i="0" u="none" strike="noStrike" dirty="0">
                          <a:solidFill>
                            <a:schemeClr val="bg1">
                              <a:lumMod val="50000"/>
                            </a:schemeClr>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extLst>
                  <a:ext uri="{0D108BD9-81ED-4DB2-BD59-A6C34878D82A}">
                    <a16:rowId xmlns:a16="http://schemas.microsoft.com/office/drawing/2014/main" val="1707710292"/>
                  </a:ext>
                </a:extLst>
              </a:tr>
              <a:tr h="200050">
                <a:tc>
                  <a:txBody>
                    <a:bodyPr/>
                    <a:lstStyle/>
                    <a:p>
                      <a:pPr algn="l" fontAlgn="b"/>
                      <a:r>
                        <a:rPr lang="it-IT" sz="1400" b="1" i="0" u="none" strike="noStrike">
                          <a:solidFill>
                            <a:schemeClr val="bg1">
                              <a:lumMod val="50000"/>
                            </a:schemeClr>
                          </a:solidFill>
                          <a:effectLst/>
                          <a:latin typeface="Calibri" panose="020F0502020204030204" pitchFamily="34" charset="0"/>
                        </a:rPr>
                        <a:t>Costo mensile indiretto paziente normopeso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tc>
                  <a:txBody>
                    <a:bodyPr/>
                    <a:lstStyle/>
                    <a:p>
                      <a:pPr algn="r" fontAlgn="b"/>
                      <a:r>
                        <a:rPr lang="it-IT" sz="1400" b="0" i="0" u="none" strike="noStrike" dirty="0">
                          <a:solidFill>
                            <a:schemeClr val="bg1">
                              <a:lumMod val="50000"/>
                            </a:schemeClr>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extLst>
                  <a:ext uri="{0D108BD9-81ED-4DB2-BD59-A6C34878D82A}">
                    <a16:rowId xmlns:a16="http://schemas.microsoft.com/office/drawing/2014/main" val="770082083"/>
                  </a:ext>
                </a:extLst>
              </a:tr>
              <a:tr h="200050">
                <a:tc>
                  <a:txBody>
                    <a:bodyPr/>
                    <a:lstStyle/>
                    <a:p>
                      <a:pPr algn="l" fontAlgn="b"/>
                      <a:r>
                        <a:rPr lang="it-IT" sz="1400" b="1" i="0" u="none" strike="noStrike">
                          <a:solidFill>
                            <a:schemeClr val="bg1">
                              <a:lumMod val="50000"/>
                            </a:schemeClr>
                          </a:solidFill>
                          <a:effectLst/>
                          <a:latin typeface="Calibri" panose="020F0502020204030204" pitchFamily="34" charset="0"/>
                        </a:rPr>
                        <a:t>Costo una tantum chirurgia bariatrica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tc>
                  <a:txBody>
                    <a:bodyPr/>
                    <a:lstStyle/>
                    <a:p>
                      <a:pPr algn="r" fontAlgn="b"/>
                      <a:r>
                        <a:rPr lang="it-IT" sz="1400" b="0" i="0" u="none" strike="noStrike" dirty="0">
                          <a:solidFill>
                            <a:schemeClr val="bg1">
                              <a:lumMod val="50000"/>
                            </a:schemeClr>
                          </a:solidFill>
                          <a:effectLst/>
                          <a:latin typeface="Calibri" panose="020F0502020204030204" pitchFamily="34" charset="0"/>
                        </a:rPr>
                        <a:t>8600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extLst>
                  <a:ext uri="{0D108BD9-81ED-4DB2-BD59-A6C34878D82A}">
                    <a16:rowId xmlns:a16="http://schemas.microsoft.com/office/drawing/2014/main" val="1745402960"/>
                  </a:ext>
                </a:extLst>
              </a:tr>
              <a:tr h="200050">
                <a:tc>
                  <a:txBody>
                    <a:bodyPr/>
                    <a:lstStyle/>
                    <a:p>
                      <a:pPr algn="l" fontAlgn="b"/>
                      <a:r>
                        <a:rPr lang="it-IT" sz="1400" b="1" i="0" u="none" strike="noStrike">
                          <a:solidFill>
                            <a:schemeClr val="bg1">
                              <a:lumMod val="50000"/>
                            </a:schemeClr>
                          </a:solidFill>
                          <a:effectLst/>
                          <a:latin typeface="Calibri" panose="020F0502020204030204" pitchFamily="34" charset="0"/>
                        </a:rPr>
                        <a:t>Percentuale pazienti totali con chirurgia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tc>
                  <a:txBody>
                    <a:bodyPr/>
                    <a:lstStyle/>
                    <a:p>
                      <a:pPr algn="r" fontAlgn="b"/>
                      <a:r>
                        <a:rPr lang="it-IT" sz="1400" b="0" i="0" u="none" strike="noStrike" dirty="0">
                          <a:solidFill>
                            <a:schemeClr val="bg1">
                              <a:lumMod val="50000"/>
                            </a:schemeClr>
                          </a:solidFill>
                          <a:effectLst/>
                          <a:latin typeface="Calibri" panose="020F0502020204030204"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9"/>
                    </a:solidFill>
                  </a:tcPr>
                </a:tc>
                <a:extLst>
                  <a:ext uri="{0D108BD9-81ED-4DB2-BD59-A6C34878D82A}">
                    <a16:rowId xmlns:a16="http://schemas.microsoft.com/office/drawing/2014/main" val="2710118244"/>
                  </a:ext>
                </a:extLst>
              </a:tr>
              <a:tr h="200050">
                <a:tc>
                  <a:txBody>
                    <a:bodyPr/>
                    <a:lstStyle/>
                    <a:p>
                      <a:pPr algn="l" fontAlgn="b"/>
                      <a:endParaRPr lang="it-IT" sz="1400" b="0" i="0" u="none" strike="noStrike">
                        <a:solidFill>
                          <a:schemeClr val="bg1">
                            <a:lumMod val="50000"/>
                          </a:schemeClr>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it-IT" sz="1400" b="0" i="0" u="none" strike="noStrike" dirty="0">
                        <a:solidFill>
                          <a:schemeClr val="bg1">
                            <a:lumMod val="50000"/>
                          </a:schemeClr>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5259601"/>
                  </a:ext>
                </a:extLst>
              </a:tr>
              <a:tr h="200050">
                <a:tc>
                  <a:txBody>
                    <a:bodyPr/>
                    <a:lstStyle/>
                    <a:p>
                      <a:pPr algn="l" fontAlgn="b"/>
                      <a:r>
                        <a:rPr lang="it-IT" sz="1400" b="1" i="0" u="none" strike="noStrike" dirty="0">
                          <a:solidFill>
                            <a:schemeClr val="bg1">
                              <a:lumMod val="50000"/>
                            </a:schemeClr>
                          </a:solidFill>
                          <a:effectLst/>
                          <a:latin typeface="Calibri" panose="020F0502020204030204" pitchFamily="34" charset="0"/>
                        </a:rPr>
                        <a:t>Numero totale pazienti da trattare: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it-IT" sz="1400" b="0" i="0" u="none" strike="noStrike" dirty="0">
                          <a:solidFill>
                            <a:schemeClr val="bg1">
                              <a:lumMod val="50000"/>
                            </a:schemeClr>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95949583"/>
                  </a:ext>
                </a:extLst>
              </a:tr>
              <a:tr h="200050">
                <a:tc>
                  <a:txBody>
                    <a:bodyPr/>
                    <a:lstStyle/>
                    <a:p>
                      <a:pPr algn="l" fontAlgn="b"/>
                      <a:r>
                        <a:rPr lang="it-IT" sz="1400" b="1" i="0" u="none" strike="noStrike" dirty="0">
                          <a:solidFill>
                            <a:srgbClr val="000000"/>
                          </a:solidFill>
                          <a:effectLst/>
                          <a:latin typeface="Calibri" panose="020F0502020204030204" pitchFamily="34" charset="0"/>
                        </a:rPr>
                        <a:t>Percentuale successo trattamento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it-IT" sz="1400" b="1" i="0" u="none" strike="noStrike" dirty="0">
                          <a:solidFill>
                            <a:srgbClr val="000000"/>
                          </a:solidFill>
                          <a:effectLst/>
                          <a:latin typeface="Calibri" panose="020F0502020204030204" pitchFamily="34" charset="0"/>
                        </a:rPr>
                        <a:t>70,00%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21903234"/>
                  </a:ext>
                </a:extLst>
              </a:tr>
              <a:tr h="200050">
                <a:tc>
                  <a:txBody>
                    <a:bodyPr/>
                    <a:lstStyle/>
                    <a:p>
                      <a:pPr algn="l" fontAlgn="b"/>
                      <a:r>
                        <a:rPr lang="it-IT" sz="1400" b="1" i="0" u="none" strike="noStrike" dirty="0">
                          <a:solidFill>
                            <a:srgbClr val="000000"/>
                          </a:solidFill>
                          <a:effectLst/>
                          <a:latin typeface="Calibri" panose="020F0502020204030204" pitchFamily="34" charset="0"/>
                        </a:rPr>
                        <a:t>Tasso di recidiva annuo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it-IT" sz="1400" b="1" i="0" u="none" strike="noStrike" dirty="0">
                          <a:solidFill>
                            <a:srgbClr val="000000"/>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39857525"/>
                  </a:ext>
                </a:extLst>
              </a:tr>
              <a:tr h="200050">
                <a:tc>
                  <a:txBody>
                    <a:bodyPr/>
                    <a:lstStyle/>
                    <a:p>
                      <a:pPr algn="l" fontAlgn="b"/>
                      <a:r>
                        <a:rPr lang="it-IT" sz="1400" b="1" i="0" u="none" strike="noStrike" dirty="0">
                          <a:solidFill>
                            <a:schemeClr val="bg1">
                              <a:lumMod val="50000"/>
                            </a:schemeClr>
                          </a:solidFill>
                          <a:effectLst/>
                          <a:latin typeface="Calibri" panose="020F0502020204030204" pitchFamily="34" charset="0"/>
                        </a:rPr>
                        <a:t>Tasso di inflazione annuo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it-IT" sz="1400" b="0" i="0" u="none" strike="noStrike">
                          <a:solidFill>
                            <a:schemeClr val="bg1">
                              <a:lumMod val="50000"/>
                            </a:schemeClr>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52339108"/>
                  </a:ext>
                </a:extLst>
              </a:tr>
              <a:tr h="200050">
                <a:tc>
                  <a:txBody>
                    <a:bodyPr/>
                    <a:lstStyle/>
                    <a:p>
                      <a:pPr algn="l" fontAlgn="b"/>
                      <a:r>
                        <a:rPr lang="it-IT" sz="1400" b="1" i="0" u="none" strike="noStrike" dirty="0">
                          <a:solidFill>
                            <a:schemeClr val="bg1">
                              <a:lumMod val="50000"/>
                            </a:schemeClr>
                          </a:solidFill>
                          <a:effectLst/>
                          <a:latin typeface="Calibri" panose="020F0502020204030204" pitchFamily="34" charset="0"/>
                        </a:rPr>
                        <a:t>Tasso di sconto annuo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it-IT" sz="1400" b="0" i="0" u="none" strike="noStrike" dirty="0">
                          <a:solidFill>
                            <a:schemeClr val="bg1">
                              <a:lumMod val="50000"/>
                            </a:schemeClr>
                          </a:solidFill>
                          <a:effectLst/>
                          <a:latin typeface="Calibri" panose="020F0502020204030204" pitchFamily="34" charset="0"/>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31964134"/>
                  </a:ext>
                </a:extLst>
              </a:tr>
              <a:tr h="200050">
                <a:tc>
                  <a:txBody>
                    <a:bodyPr/>
                    <a:lstStyle/>
                    <a:p>
                      <a:pPr algn="l" fontAlgn="b"/>
                      <a:r>
                        <a:rPr lang="it-IT" sz="1400" b="1" i="0" u="none" strike="noStrike" dirty="0">
                          <a:solidFill>
                            <a:schemeClr val="bg1">
                              <a:lumMod val="50000"/>
                            </a:schemeClr>
                          </a:solidFill>
                          <a:effectLst/>
                          <a:latin typeface="Calibri" panose="020F0502020204030204" pitchFamily="34" charset="0"/>
                        </a:rPr>
                        <a:t>Anni del progetto: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it-IT" sz="1400" b="0" i="0" u="none" strike="noStrike" dirty="0">
                          <a:solidFill>
                            <a:schemeClr val="bg1">
                              <a:lumMod val="50000"/>
                            </a:schemeClr>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9505366"/>
                  </a:ext>
                </a:extLst>
              </a:tr>
            </a:tbl>
          </a:graphicData>
        </a:graphic>
      </p:graphicFrame>
      <p:sp>
        <p:nvSpPr>
          <p:cNvPr id="5" name="CasellaDiTesto 4">
            <a:extLst>
              <a:ext uri="{FF2B5EF4-FFF2-40B4-BE49-F238E27FC236}">
                <a16:creationId xmlns:a16="http://schemas.microsoft.com/office/drawing/2014/main" id="{DF4512C6-5F38-2EA3-4493-98B932CAE5B3}"/>
              </a:ext>
            </a:extLst>
          </p:cNvPr>
          <p:cNvSpPr txBox="1"/>
          <p:nvPr/>
        </p:nvSpPr>
        <p:spPr>
          <a:xfrm>
            <a:off x="6905155" y="1834430"/>
            <a:ext cx="5090810" cy="3139321"/>
          </a:xfrm>
          <a:prstGeom prst="rect">
            <a:avLst/>
          </a:prstGeom>
          <a:noFill/>
        </p:spPr>
        <p:txBody>
          <a:bodyPr wrap="square" rtlCol="0">
            <a:spAutoFit/>
          </a:bodyPr>
          <a:lstStyle/>
          <a:p>
            <a:pPr algn="just"/>
            <a:r>
              <a:rPr lang="it-IT" dirty="0"/>
              <a:t>Oltre che identificare nella maniera più accurata possibile i costi per il management del paziente obeso, ed i costi dovuti agli interventi è opportuno valutare che agire sui valori:</a:t>
            </a:r>
          </a:p>
          <a:p>
            <a:pPr algn="just"/>
            <a:endParaRPr lang="it-IT" dirty="0"/>
          </a:p>
          <a:p>
            <a:pPr marL="285750" indent="-285750" algn="just">
              <a:buFont typeface="Arial" panose="020B0604020202020204" pitchFamily="34" charset="0"/>
              <a:buChar char="•"/>
            </a:pPr>
            <a:r>
              <a:rPr lang="it-IT" b="1" dirty="0">
                <a:solidFill>
                  <a:srgbClr val="000000"/>
                </a:solidFill>
                <a:latin typeface="Calibri" panose="020F0502020204030204" pitchFamily="34" charset="0"/>
              </a:rPr>
              <a:t>Percentuale</a:t>
            </a:r>
            <a:r>
              <a:rPr lang="it-IT" sz="1800" b="1" i="0" u="none" strike="noStrike" kern="1200" dirty="0">
                <a:solidFill>
                  <a:srgbClr val="000000"/>
                </a:solidFill>
                <a:effectLst/>
                <a:latin typeface="Calibri" panose="020F0502020204030204" pitchFamily="34" charset="0"/>
              </a:rPr>
              <a:t> successo trattamento (in incremento)</a:t>
            </a:r>
            <a:endParaRPr lang="it-IT" sz="1800" b="0" i="0" u="none" strike="noStrike" dirty="0">
              <a:effectLst/>
              <a:latin typeface="Arial" panose="020B0604020202020204" pitchFamily="34" charset="0"/>
            </a:endParaRPr>
          </a:p>
          <a:p>
            <a:pPr marL="285750" indent="-285750" algn="l" rtl="0" eaLnBrk="1" fontAlgn="b" latinLnBrk="0" hangingPunct="1">
              <a:buFont typeface="Arial" panose="020B0604020202020204" pitchFamily="34" charset="0"/>
              <a:buChar char="•"/>
            </a:pPr>
            <a:r>
              <a:rPr lang="it-IT" sz="1800" b="1" i="0" u="none" strike="noStrike" kern="1200" dirty="0">
                <a:solidFill>
                  <a:srgbClr val="000000"/>
                </a:solidFill>
                <a:effectLst/>
                <a:latin typeface="Calibri" panose="020F0502020204030204" pitchFamily="34" charset="0"/>
              </a:rPr>
              <a:t>Tasso di recidiva annuo (in riduzione)</a:t>
            </a:r>
          </a:p>
          <a:p>
            <a:pPr algn="l" rtl="0" eaLnBrk="1" fontAlgn="b" latinLnBrk="0" hangingPunct="1"/>
            <a:endParaRPr lang="it-IT" dirty="0"/>
          </a:p>
          <a:p>
            <a:pPr algn="ctr" rtl="0" eaLnBrk="1" fontAlgn="b" latinLnBrk="0" hangingPunct="1"/>
            <a:r>
              <a:rPr lang="it-IT" b="1">
                <a:solidFill>
                  <a:schemeClr val="bg2">
                    <a:lumMod val="50000"/>
                  </a:schemeClr>
                </a:solidFill>
              </a:rPr>
              <a:t>può </a:t>
            </a:r>
            <a:r>
              <a:rPr lang="it-IT" b="1" dirty="0">
                <a:solidFill>
                  <a:schemeClr val="bg2">
                    <a:lumMod val="50000"/>
                  </a:schemeClr>
                </a:solidFill>
              </a:rPr>
              <a:t>migliorare sensibilmente le economie generate.</a:t>
            </a:r>
          </a:p>
          <a:p>
            <a:pPr algn="just"/>
            <a:endParaRPr lang="it-IT" dirty="0">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71B9662A-64A8-0CF3-1AFE-83CF5C1F588A}"/>
              </a:ext>
            </a:extLst>
          </p:cNvPr>
          <p:cNvSpPr txBox="1"/>
          <p:nvPr/>
        </p:nvSpPr>
        <p:spPr>
          <a:xfrm>
            <a:off x="6905155" y="4973751"/>
            <a:ext cx="5090810" cy="1477328"/>
          </a:xfrm>
          <a:prstGeom prst="rect">
            <a:avLst/>
          </a:prstGeom>
          <a:noFill/>
        </p:spPr>
        <p:txBody>
          <a:bodyPr wrap="square" rtlCol="0">
            <a:spAutoFit/>
          </a:bodyPr>
          <a:lstStyle/>
          <a:p>
            <a:pPr algn="just"/>
            <a:r>
              <a:rPr lang="it-IT" dirty="0"/>
              <a:t>Ciò è realizzabile attraverso l’implementazione di modelli </a:t>
            </a:r>
            <a:r>
              <a:rPr lang="it-IT" i="1" u="sng" dirty="0">
                <a:effectLst>
                  <a:outerShdw blurRad="38100" dist="38100" dir="2700000" algn="tl">
                    <a:srgbClr val="000000">
                      <a:alpha val="43137"/>
                    </a:srgbClr>
                  </a:outerShdw>
                </a:effectLst>
              </a:rPr>
              <a:t>fortemente orientati all’empowerment </a:t>
            </a:r>
            <a:r>
              <a:rPr lang="it-IT" dirty="0"/>
              <a:t>del paziente nell’acquisire e mantenere stili di vita sani, anche dopo aver raggiunto un target di peso accettabile.</a:t>
            </a:r>
          </a:p>
        </p:txBody>
      </p:sp>
      <p:sp>
        <p:nvSpPr>
          <p:cNvPr id="2" name="Freccia in giù 11">
            <a:extLst>
              <a:ext uri="{FF2B5EF4-FFF2-40B4-BE49-F238E27FC236}">
                <a16:creationId xmlns:a16="http://schemas.microsoft.com/office/drawing/2014/main" id="{27B03558-7DC8-5A93-270A-34414E554545}"/>
              </a:ext>
            </a:extLst>
          </p:cNvPr>
          <p:cNvSpPr/>
          <p:nvPr/>
        </p:nvSpPr>
        <p:spPr>
          <a:xfrm rot="19051331">
            <a:off x="5488490" y="5126935"/>
            <a:ext cx="398701" cy="7733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17673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A910E6B-CA45-4CE5-1816-9F8D96D1C96E}"/>
              </a:ext>
            </a:extLst>
          </p:cNvPr>
          <p:cNvSpPr txBox="1"/>
          <p:nvPr/>
        </p:nvSpPr>
        <p:spPr>
          <a:xfrm>
            <a:off x="1723789" y="305509"/>
            <a:ext cx="8744422" cy="523220"/>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IN SINTESI</a:t>
            </a:r>
          </a:p>
        </p:txBody>
      </p:sp>
      <p:sp>
        <p:nvSpPr>
          <p:cNvPr id="3" name="CasellaDiTesto 2">
            <a:extLst>
              <a:ext uri="{FF2B5EF4-FFF2-40B4-BE49-F238E27FC236}">
                <a16:creationId xmlns:a16="http://schemas.microsoft.com/office/drawing/2014/main" id="{80221F12-FB0E-0E7F-407C-9D023F69F08A}"/>
              </a:ext>
            </a:extLst>
          </p:cNvPr>
          <p:cNvSpPr txBox="1"/>
          <p:nvPr/>
        </p:nvSpPr>
        <p:spPr>
          <a:xfrm>
            <a:off x="661480" y="1208025"/>
            <a:ext cx="11021438" cy="646331"/>
          </a:xfrm>
          <a:prstGeom prst="rect">
            <a:avLst/>
          </a:prstGeom>
          <a:noFill/>
        </p:spPr>
        <p:txBody>
          <a:bodyPr wrap="square" rtlCol="0">
            <a:spAutoFit/>
          </a:bodyPr>
          <a:lstStyle/>
          <a:p>
            <a:pPr algn="ctr"/>
            <a:r>
              <a:rPr lang="it-IT" dirty="0"/>
              <a:t>Promuovere attivamente stili di vita sani rappresenta uno strumento molto efficace di contenimento dei costi per il SSN.</a:t>
            </a:r>
          </a:p>
        </p:txBody>
      </p:sp>
      <p:sp>
        <p:nvSpPr>
          <p:cNvPr id="4" name="CasellaDiTesto 3">
            <a:extLst>
              <a:ext uri="{FF2B5EF4-FFF2-40B4-BE49-F238E27FC236}">
                <a16:creationId xmlns:a16="http://schemas.microsoft.com/office/drawing/2014/main" id="{AAA5AEEE-72DA-D729-4691-A164057E2AB3}"/>
              </a:ext>
            </a:extLst>
          </p:cNvPr>
          <p:cNvSpPr txBox="1"/>
          <p:nvPr/>
        </p:nvSpPr>
        <p:spPr>
          <a:xfrm>
            <a:off x="661480" y="2075037"/>
            <a:ext cx="11021438" cy="646331"/>
          </a:xfrm>
          <a:prstGeom prst="rect">
            <a:avLst/>
          </a:prstGeom>
          <a:noFill/>
        </p:spPr>
        <p:txBody>
          <a:bodyPr wrap="square" rtlCol="0">
            <a:spAutoFit/>
          </a:bodyPr>
          <a:lstStyle/>
          <a:p>
            <a:pPr algn="ctr"/>
            <a:r>
              <a:rPr lang="it-IT" dirty="0"/>
              <a:t>L’esperienza maturata in altre realtà Regionali (Veneto, Emilia Romagna, Toscana e Lombardia) conferma l’efficacia di questa strategia.</a:t>
            </a:r>
          </a:p>
        </p:txBody>
      </p:sp>
      <p:sp>
        <p:nvSpPr>
          <p:cNvPr id="5" name="CasellaDiTesto 4">
            <a:extLst>
              <a:ext uri="{FF2B5EF4-FFF2-40B4-BE49-F238E27FC236}">
                <a16:creationId xmlns:a16="http://schemas.microsoft.com/office/drawing/2014/main" id="{D6A4E6EC-D551-85A9-13FC-16D94F96B503}"/>
              </a:ext>
            </a:extLst>
          </p:cNvPr>
          <p:cNvSpPr txBox="1"/>
          <p:nvPr/>
        </p:nvSpPr>
        <p:spPr>
          <a:xfrm>
            <a:off x="661480" y="2969290"/>
            <a:ext cx="11021438" cy="646331"/>
          </a:xfrm>
          <a:prstGeom prst="rect">
            <a:avLst/>
          </a:prstGeom>
          <a:noFill/>
        </p:spPr>
        <p:txBody>
          <a:bodyPr wrap="square" rtlCol="0">
            <a:spAutoFit/>
          </a:bodyPr>
          <a:lstStyle/>
          <a:p>
            <a:pPr algn="ctr"/>
            <a:r>
              <a:rPr lang="it-IT" dirty="0"/>
              <a:t>I dati preliminari determinati in un modello di calcolo predisposto ad hoc dai Ricercatori dell’IRCCS «Saverio de Bellis» confermano tale beneficio anche nel contesto specifico della Regione Puglia.</a:t>
            </a:r>
          </a:p>
        </p:txBody>
      </p:sp>
      <p:sp>
        <p:nvSpPr>
          <p:cNvPr id="6" name="CasellaDiTesto 5">
            <a:extLst>
              <a:ext uri="{FF2B5EF4-FFF2-40B4-BE49-F238E27FC236}">
                <a16:creationId xmlns:a16="http://schemas.microsoft.com/office/drawing/2014/main" id="{42DEF7F2-ACC6-ECEC-0E05-AEB5C149DA89}"/>
              </a:ext>
            </a:extLst>
          </p:cNvPr>
          <p:cNvSpPr txBox="1"/>
          <p:nvPr/>
        </p:nvSpPr>
        <p:spPr>
          <a:xfrm>
            <a:off x="2523586" y="4024099"/>
            <a:ext cx="7297227"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Un approccio multidisciplinare basato sul confronto tra i diversi esperti nella cura dell’obesità potrebbe portare a definire modelli ancora più efficienti di assistenza ai pazienti obesi con l’obbiettivo di riallineare la Puglia alla media nazionale di diffusione dell’obesità e generare sostanziali economie da reinvestire nel sostegno al nostro SSR.</a:t>
            </a:r>
          </a:p>
        </p:txBody>
      </p:sp>
    </p:spTree>
    <p:extLst>
      <p:ext uri="{BB962C8B-B14F-4D97-AF65-F5344CB8AC3E}">
        <p14:creationId xmlns:p14="http://schemas.microsoft.com/office/powerpoint/2010/main" val="134312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1615C3A-8AE4-0411-36E3-0ADAA42FBEC6}"/>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B374393A-1815-3E2E-3DB5-04A4AEC0456C}"/>
              </a:ext>
            </a:extLst>
          </p:cNvPr>
          <p:cNvPicPr>
            <a:picLocks noChangeAspect="1"/>
          </p:cNvPicPr>
          <p:nvPr/>
        </p:nvPicPr>
        <p:blipFill>
          <a:blip r:embed="rId3"/>
          <a:stretch>
            <a:fillRect/>
          </a:stretch>
        </p:blipFill>
        <p:spPr>
          <a:xfrm>
            <a:off x="9264034" y="5697747"/>
            <a:ext cx="2670279" cy="1066892"/>
          </a:xfrm>
          <a:prstGeom prst="rect">
            <a:avLst/>
          </a:prstGeom>
        </p:spPr>
      </p:pic>
    </p:spTree>
    <p:extLst>
      <p:ext uri="{BB962C8B-B14F-4D97-AF65-F5344CB8AC3E}">
        <p14:creationId xmlns:p14="http://schemas.microsoft.com/office/powerpoint/2010/main" val="1600142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174554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918B54F-7945-C06C-D9B3-DE524A7FFFB4}"/>
              </a:ext>
            </a:extLst>
          </p:cNvPr>
          <p:cNvPicPr>
            <a:picLocks noChangeAspect="1"/>
          </p:cNvPicPr>
          <p:nvPr/>
        </p:nvPicPr>
        <p:blipFill>
          <a:blip r:embed="rId2"/>
          <a:stretch>
            <a:fillRect/>
          </a:stretch>
        </p:blipFill>
        <p:spPr>
          <a:xfrm>
            <a:off x="7394173" y="805399"/>
            <a:ext cx="4337384" cy="5783179"/>
          </a:xfrm>
          <a:prstGeom prst="rect">
            <a:avLst/>
          </a:prstGeom>
        </p:spPr>
      </p:pic>
      <p:pic>
        <p:nvPicPr>
          <p:cNvPr id="3" name="Immagine 2">
            <a:extLst>
              <a:ext uri="{FF2B5EF4-FFF2-40B4-BE49-F238E27FC236}">
                <a16:creationId xmlns:a16="http://schemas.microsoft.com/office/drawing/2014/main" id="{6CCB224D-5704-2E55-F43C-C3743A866F52}"/>
              </a:ext>
            </a:extLst>
          </p:cNvPr>
          <p:cNvPicPr>
            <a:picLocks noChangeAspect="1"/>
          </p:cNvPicPr>
          <p:nvPr/>
        </p:nvPicPr>
        <p:blipFill>
          <a:blip r:embed="rId3">
            <a:alphaModFix amt="35000"/>
          </a:blip>
          <a:stretch>
            <a:fillRect/>
          </a:stretch>
        </p:blipFill>
        <p:spPr>
          <a:xfrm>
            <a:off x="460443" y="689466"/>
            <a:ext cx="5845997" cy="5877768"/>
          </a:xfrm>
          <a:prstGeom prst="rect">
            <a:avLst/>
          </a:prstGeom>
        </p:spPr>
      </p:pic>
      <p:sp>
        <p:nvSpPr>
          <p:cNvPr id="4" name="CasellaDiTesto 3">
            <a:extLst>
              <a:ext uri="{FF2B5EF4-FFF2-40B4-BE49-F238E27FC236}">
                <a16:creationId xmlns:a16="http://schemas.microsoft.com/office/drawing/2014/main" id="{4136A4AB-6C2E-E11B-F7C9-8594089DCE89}"/>
              </a:ext>
            </a:extLst>
          </p:cNvPr>
          <p:cNvSpPr txBox="1"/>
          <p:nvPr/>
        </p:nvSpPr>
        <p:spPr>
          <a:xfrm>
            <a:off x="-1" y="6488668"/>
            <a:ext cx="5466945" cy="369332"/>
          </a:xfrm>
          <a:prstGeom prst="rect">
            <a:avLst/>
          </a:prstGeom>
          <a:noFill/>
        </p:spPr>
        <p:txBody>
          <a:bodyPr wrap="square" rtlCol="0">
            <a:spAutoFit/>
          </a:bodyPr>
          <a:lstStyle/>
          <a:p>
            <a:r>
              <a:rPr lang="it-IT" dirty="0"/>
              <a:t>Fonte: Programma Sorveglianza ‘Passi’ anno 22-23- ISS</a:t>
            </a:r>
          </a:p>
        </p:txBody>
      </p:sp>
      <p:sp>
        <p:nvSpPr>
          <p:cNvPr id="7" name="CasellaDiTesto 6">
            <a:extLst>
              <a:ext uri="{FF2B5EF4-FFF2-40B4-BE49-F238E27FC236}">
                <a16:creationId xmlns:a16="http://schemas.microsoft.com/office/drawing/2014/main" id="{78A138C5-9E65-74BB-A430-A7B6D5ED7710}"/>
              </a:ext>
            </a:extLst>
          </p:cNvPr>
          <p:cNvSpPr txBox="1"/>
          <p:nvPr/>
        </p:nvSpPr>
        <p:spPr>
          <a:xfrm>
            <a:off x="372390" y="1456556"/>
            <a:ext cx="6602341" cy="1477328"/>
          </a:xfrm>
          <a:prstGeom prst="rect">
            <a:avLst/>
          </a:prstGeom>
          <a:noFill/>
        </p:spPr>
        <p:txBody>
          <a:bodyPr wrap="square">
            <a:spAutoFit/>
          </a:bodyPr>
          <a:lstStyle/>
          <a:p>
            <a:pPr algn="just"/>
            <a:r>
              <a:rPr lang="it-IT" dirty="0"/>
              <a:t>L’obesità rappresenta uno dei principali problemi di sanità pubblica in Italia. Gli ultimi dati </a:t>
            </a:r>
            <a:r>
              <a:rPr lang="it-IT" b="1" dirty="0"/>
              <a:t>ISS-PASSI 2022-2023 </a:t>
            </a:r>
            <a:r>
              <a:rPr lang="it-IT" dirty="0"/>
              <a:t>indicano che 4 adulti su 10 hanno un peso eccessivo: </a:t>
            </a:r>
            <a:r>
              <a:rPr lang="it-IT" i="1" u="sng" dirty="0"/>
              <a:t>circa il 30% risultano in sovrappeso e il 10% obesi</a:t>
            </a:r>
            <a:r>
              <a:rPr lang="it-IT" dirty="0"/>
              <a:t>. In termini assoluti si stimano </a:t>
            </a:r>
            <a:r>
              <a:rPr lang="it-IT" b="1" dirty="0"/>
              <a:t>oltre 5 milioni di adulti obesi </a:t>
            </a:r>
            <a:r>
              <a:rPr lang="it-IT" dirty="0"/>
              <a:t>(≈ 10-11% della popolazione)</a:t>
            </a:r>
          </a:p>
        </p:txBody>
      </p:sp>
      <p:sp>
        <p:nvSpPr>
          <p:cNvPr id="12" name="Freccia in giù 11">
            <a:extLst>
              <a:ext uri="{FF2B5EF4-FFF2-40B4-BE49-F238E27FC236}">
                <a16:creationId xmlns:a16="http://schemas.microsoft.com/office/drawing/2014/main" id="{03A089B8-7912-9810-70A0-4FB03A96BF0C}"/>
              </a:ext>
            </a:extLst>
          </p:cNvPr>
          <p:cNvSpPr/>
          <p:nvPr/>
        </p:nvSpPr>
        <p:spPr>
          <a:xfrm rot="5400000">
            <a:off x="10347852" y="3042313"/>
            <a:ext cx="398701" cy="7733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FCCEF5A0-528E-12C5-D4B9-E48554A1E406}"/>
              </a:ext>
            </a:extLst>
          </p:cNvPr>
          <p:cNvSpPr txBox="1"/>
          <p:nvPr/>
        </p:nvSpPr>
        <p:spPr>
          <a:xfrm>
            <a:off x="3618690" y="115207"/>
            <a:ext cx="4687502" cy="954107"/>
          </a:xfrm>
          <a:prstGeom prst="rect">
            <a:avLst/>
          </a:prstGeom>
          <a:noFill/>
        </p:spPr>
        <p:txBody>
          <a:bodyPr wrap="square" rtlCol="0">
            <a:spAutoFit/>
          </a:bodyPr>
          <a:lstStyle/>
          <a:p>
            <a:pPr algn="ctr"/>
            <a:r>
              <a:rPr lang="it-IT" sz="2800" dirty="0">
                <a:latin typeface="Aharoni" panose="020F0502020204030204" pitchFamily="2" charset="-79"/>
                <a:cs typeface="Aharoni" panose="020F0502020204030204" pitchFamily="2" charset="-79"/>
              </a:rPr>
              <a:t>IL FENOMENO OBESITA’ IN ITALIA</a:t>
            </a:r>
          </a:p>
        </p:txBody>
      </p:sp>
    </p:spTree>
    <p:extLst>
      <p:ext uri="{BB962C8B-B14F-4D97-AF65-F5344CB8AC3E}">
        <p14:creationId xmlns:p14="http://schemas.microsoft.com/office/powerpoint/2010/main" val="221225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06C0C-181E-6B0F-C965-BBA322478922}"/>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7FDFE653-64AD-90D8-0128-E10BC26E7B52}"/>
              </a:ext>
            </a:extLst>
          </p:cNvPr>
          <p:cNvPicPr>
            <a:picLocks noChangeAspect="1"/>
          </p:cNvPicPr>
          <p:nvPr/>
        </p:nvPicPr>
        <p:blipFill>
          <a:blip r:embed="rId2"/>
          <a:stretch>
            <a:fillRect/>
          </a:stretch>
        </p:blipFill>
        <p:spPr>
          <a:xfrm>
            <a:off x="7202841" y="443257"/>
            <a:ext cx="4337384" cy="5783179"/>
          </a:xfrm>
          <a:prstGeom prst="rect">
            <a:avLst/>
          </a:prstGeom>
        </p:spPr>
      </p:pic>
      <p:sp>
        <p:nvSpPr>
          <p:cNvPr id="4" name="CasellaDiTesto 3">
            <a:extLst>
              <a:ext uri="{FF2B5EF4-FFF2-40B4-BE49-F238E27FC236}">
                <a16:creationId xmlns:a16="http://schemas.microsoft.com/office/drawing/2014/main" id="{8DB65F54-4B51-EE16-0253-743FA6470AF9}"/>
              </a:ext>
            </a:extLst>
          </p:cNvPr>
          <p:cNvSpPr txBox="1"/>
          <p:nvPr/>
        </p:nvSpPr>
        <p:spPr>
          <a:xfrm>
            <a:off x="196968" y="6488668"/>
            <a:ext cx="5415891" cy="369332"/>
          </a:xfrm>
          <a:prstGeom prst="rect">
            <a:avLst/>
          </a:prstGeom>
          <a:noFill/>
        </p:spPr>
        <p:txBody>
          <a:bodyPr wrap="square" rtlCol="0">
            <a:spAutoFit/>
          </a:bodyPr>
          <a:lstStyle/>
          <a:p>
            <a:r>
              <a:rPr lang="it-IT" dirty="0"/>
              <a:t>Fonte: Programma Sorveglianza ‘Passi’ anno 22-23 - ISS</a:t>
            </a:r>
          </a:p>
        </p:txBody>
      </p:sp>
      <p:sp>
        <p:nvSpPr>
          <p:cNvPr id="8" name="CasellaDiTesto 7">
            <a:extLst>
              <a:ext uri="{FF2B5EF4-FFF2-40B4-BE49-F238E27FC236}">
                <a16:creationId xmlns:a16="http://schemas.microsoft.com/office/drawing/2014/main" id="{D55E70D2-0489-3365-01DF-BC716F4A9870}"/>
              </a:ext>
            </a:extLst>
          </p:cNvPr>
          <p:cNvSpPr txBox="1"/>
          <p:nvPr/>
        </p:nvSpPr>
        <p:spPr>
          <a:xfrm>
            <a:off x="196969" y="1427382"/>
            <a:ext cx="6301108" cy="1200329"/>
          </a:xfrm>
          <a:prstGeom prst="rect">
            <a:avLst/>
          </a:prstGeom>
          <a:noFill/>
        </p:spPr>
        <p:txBody>
          <a:bodyPr wrap="square">
            <a:spAutoFit/>
          </a:bodyPr>
          <a:lstStyle/>
          <a:p>
            <a:pPr algn="just"/>
            <a:r>
              <a:rPr lang="it-IT" dirty="0"/>
              <a:t>Geograficamente l’obesità è </a:t>
            </a:r>
            <a:r>
              <a:rPr lang="it-IT" b="1" dirty="0"/>
              <a:t>più diffusa nel Sud Italia</a:t>
            </a:r>
            <a:r>
              <a:rPr lang="it-IT" dirty="0"/>
              <a:t> – con Molise, Campania, Basilicata e Puglia ai primi posti – anche se il divario Nord-Sud si è attenuato negli ultimi 15 anni per un lieve incremento dell’obesità nelle regioni settentrionali.</a:t>
            </a:r>
          </a:p>
        </p:txBody>
      </p:sp>
      <p:sp>
        <p:nvSpPr>
          <p:cNvPr id="10" name="CasellaDiTesto 9">
            <a:extLst>
              <a:ext uri="{FF2B5EF4-FFF2-40B4-BE49-F238E27FC236}">
                <a16:creationId xmlns:a16="http://schemas.microsoft.com/office/drawing/2014/main" id="{208F5C9F-9CBB-C6F2-F650-BB66B86F5787}"/>
              </a:ext>
            </a:extLst>
          </p:cNvPr>
          <p:cNvSpPr txBox="1"/>
          <p:nvPr/>
        </p:nvSpPr>
        <p:spPr>
          <a:xfrm>
            <a:off x="196970" y="3076128"/>
            <a:ext cx="6301107" cy="2308324"/>
          </a:xfrm>
          <a:prstGeom prst="rect">
            <a:avLst/>
          </a:prstGeom>
          <a:noFill/>
        </p:spPr>
        <p:txBody>
          <a:bodyPr wrap="square">
            <a:spAutoFit/>
          </a:bodyPr>
          <a:lstStyle/>
          <a:p>
            <a:pPr algn="just"/>
            <a:r>
              <a:rPr lang="it-IT" dirty="0"/>
              <a:t>In Puglia il problema obesità è particolarmente rilevante: una quota significativa della popolazione adulta regionale (37,1%) risulta avere un eccesso ponderale mentre </a:t>
            </a:r>
            <a:r>
              <a:rPr lang="it-IT" b="1" dirty="0">
                <a:effectLst>
                  <a:outerShdw blurRad="38100" dist="38100" dir="2700000" algn="tl">
                    <a:srgbClr val="000000">
                      <a:alpha val="43137"/>
                    </a:srgbClr>
                  </a:outerShdw>
                </a:effectLst>
              </a:rPr>
              <a:t>l’11,8% è obeso</a:t>
            </a:r>
            <a:r>
              <a:rPr lang="it-IT" dirty="0"/>
              <a:t>, valori </a:t>
            </a:r>
            <a:r>
              <a:rPr lang="it-IT" i="1" u="sng" dirty="0"/>
              <a:t>significativamente più alti della media italiana (10.4%)</a:t>
            </a:r>
            <a:r>
              <a:rPr lang="it-IT" dirty="0"/>
              <a:t>. I gruppi a rischio riflettono quelli nazionali: le </a:t>
            </a:r>
            <a:r>
              <a:rPr lang="it-IT" b="1" dirty="0"/>
              <a:t>persone di età avanzata </a:t>
            </a:r>
            <a:r>
              <a:rPr lang="it-IT" dirty="0"/>
              <a:t>e </a:t>
            </a:r>
            <a:r>
              <a:rPr lang="it-IT" b="1" dirty="0"/>
              <a:t>di basso livello socio-educativo</a:t>
            </a:r>
            <a:r>
              <a:rPr lang="it-IT" dirty="0"/>
              <a:t> presentano tassi maggiori di obesità. La Puglia si colloca al 3° posto nazionale per diffusione dell’eccesso ponderale (dopo Molise, Basilicata). </a:t>
            </a:r>
          </a:p>
        </p:txBody>
      </p:sp>
      <p:sp>
        <p:nvSpPr>
          <p:cNvPr id="11" name="Freccia in giù 10">
            <a:extLst>
              <a:ext uri="{FF2B5EF4-FFF2-40B4-BE49-F238E27FC236}">
                <a16:creationId xmlns:a16="http://schemas.microsoft.com/office/drawing/2014/main" id="{399BDB07-EC56-3F0B-A3C0-2F731F31FCBD}"/>
              </a:ext>
            </a:extLst>
          </p:cNvPr>
          <p:cNvSpPr/>
          <p:nvPr/>
        </p:nvSpPr>
        <p:spPr>
          <a:xfrm rot="5400000">
            <a:off x="10328396" y="1454741"/>
            <a:ext cx="398701" cy="7733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3E33F862-7706-C675-B60A-F985DB64CE81}"/>
              </a:ext>
            </a:extLst>
          </p:cNvPr>
          <p:cNvSpPr txBox="1"/>
          <p:nvPr/>
        </p:nvSpPr>
        <p:spPr>
          <a:xfrm>
            <a:off x="3618690" y="115207"/>
            <a:ext cx="4687502" cy="954107"/>
          </a:xfrm>
          <a:prstGeom prst="rect">
            <a:avLst/>
          </a:prstGeom>
          <a:noFill/>
        </p:spPr>
        <p:txBody>
          <a:bodyPr wrap="square" rtlCol="0">
            <a:spAutoFit/>
          </a:bodyPr>
          <a:lstStyle/>
          <a:p>
            <a:pPr algn="ctr"/>
            <a:r>
              <a:rPr lang="it-IT" sz="2800" dirty="0">
                <a:latin typeface="Aharoni" panose="020F0502020204030204" pitchFamily="2" charset="-79"/>
                <a:cs typeface="Aharoni" panose="020F0502020204030204" pitchFamily="2" charset="-79"/>
              </a:rPr>
              <a:t>IL FENOMENO OBESITA’ IN PUGLIA</a:t>
            </a:r>
          </a:p>
        </p:txBody>
      </p:sp>
    </p:spTree>
    <p:extLst>
      <p:ext uri="{BB962C8B-B14F-4D97-AF65-F5344CB8AC3E}">
        <p14:creationId xmlns:p14="http://schemas.microsoft.com/office/powerpoint/2010/main" val="377994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3F6B6-8922-1CE1-20DF-641ACEA385A7}"/>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CFC13E0F-0A3C-379D-48AA-71B9585FDEBC}"/>
              </a:ext>
            </a:extLst>
          </p:cNvPr>
          <p:cNvSpPr txBox="1"/>
          <p:nvPr/>
        </p:nvSpPr>
        <p:spPr>
          <a:xfrm>
            <a:off x="81399" y="6373461"/>
            <a:ext cx="4805129" cy="369332"/>
          </a:xfrm>
          <a:prstGeom prst="rect">
            <a:avLst/>
          </a:prstGeom>
          <a:noFill/>
        </p:spPr>
        <p:txBody>
          <a:bodyPr wrap="square" rtlCol="0">
            <a:spAutoFit/>
          </a:bodyPr>
          <a:lstStyle/>
          <a:p>
            <a:r>
              <a:rPr lang="it-IT" dirty="0"/>
              <a:t>Fonte: Programma Sorveglianza ‘Passi’22-23 - ISS</a:t>
            </a:r>
          </a:p>
        </p:txBody>
      </p:sp>
      <p:sp>
        <p:nvSpPr>
          <p:cNvPr id="12" name="CasellaDiTesto 11">
            <a:extLst>
              <a:ext uri="{FF2B5EF4-FFF2-40B4-BE49-F238E27FC236}">
                <a16:creationId xmlns:a16="http://schemas.microsoft.com/office/drawing/2014/main" id="{A0656B57-A53D-1688-D85B-6A8D255D9AAE}"/>
              </a:ext>
            </a:extLst>
          </p:cNvPr>
          <p:cNvSpPr txBox="1"/>
          <p:nvPr/>
        </p:nvSpPr>
        <p:spPr>
          <a:xfrm>
            <a:off x="254777" y="1901534"/>
            <a:ext cx="6426203" cy="1200329"/>
          </a:xfrm>
          <a:prstGeom prst="rect">
            <a:avLst/>
          </a:prstGeom>
          <a:noFill/>
        </p:spPr>
        <p:txBody>
          <a:bodyPr wrap="square">
            <a:spAutoFit/>
          </a:bodyPr>
          <a:lstStyle/>
          <a:p>
            <a:pPr algn="just"/>
            <a:r>
              <a:rPr lang="it-IT" dirty="0"/>
              <a:t>La Puglia registra livelli allarmanti di sedentarietà: </a:t>
            </a:r>
            <a:r>
              <a:rPr lang="it-IT" b="1" dirty="0">
                <a:effectLst>
                  <a:outerShdw blurRad="38100" dist="38100" dir="2700000" algn="tl">
                    <a:srgbClr val="000000">
                      <a:alpha val="43137"/>
                    </a:srgbClr>
                  </a:outerShdw>
                </a:effectLst>
              </a:rPr>
              <a:t>il 41,2% degli adulti pugliesi non svolge alcuna attività fisica</a:t>
            </a:r>
            <a:r>
              <a:rPr lang="it-IT" dirty="0"/>
              <a:t> (terza regione più sedentaria d’Italia, media nazionale 28%) – un fattore che contribuisce fortemente al problema.</a:t>
            </a:r>
          </a:p>
        </p:txBody>
      </p:sp>
      <p:pic>
        <p:nvPicPr>
          <p:cNvPr id="14" name="Immagine 13">
            <a:extLst>
              <a:ext uri="{FF2B5EF4-FFF2-40B4-BE49-F238E27FC236}">
                <a16:creationId xmlns:a16="http://schemas.microsoft.com/office/drawing/2014/main" id="{CDE113B5-41C5-97EB-4662-10BC6783F62D}"/>
              </a:ext>
            </a:extLst>
          </p:cNvPr>
          <p:cNvPicPr>
            <a:picLocks noChangeAspect="1"/>
          </p:cNvPicPr>
          <p:nvPr/>
        </p:nvPicPr>
        <p:blipFill>
          <a:blip r:embed="rId2"/>
          <a:stretch>
            <a:fillRect/>
          </a:stretch>
        </p:blipFill>
        <p:spPr>
          <a:xfrm>
            <a:off x="7185667" y="1197355"/>
            <a:ext cx="4103257" cy="5471009"/>
          </a:xfrm>
          <a:prstGeom prst="rect">
            <a:avLst/>
          </a:prstGeom>
        </p:spPr>
      </p:pic>
      <p:sp>
        <p:nvSpPr>
          <p:cNvPr id="16" name="Freccia in giù 15">
            <a:extLst>
              <a:ext uri="{FF2B5EF4-FFF2-40B4-BE49-F238E27FC236}">
                <a16:creationId xmlns:a16="http://schemas.microsoft.com/office/drawing/2014/main" id="{7FF54604-4813-9BAC-648C-9BE22D499E8C}"/>
              </a:ext>
            </a:extLst>
          </p:cNvPr>
          <p:cNvSpPr/>
          <p:nvPr/>
        </p:nvSpPr>
        <p:spPr>
          <a:xfrm rot="5400000">
            <a:off x="10702887" y="2137577"/>
            <a:ext cx="398701" cy="7733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CasellaDiTesto 16">
            <a:extLst>
              <a:ext uri="{FF2B5EF4-FFF2-40B4-BE49-F238E27FC236}">
                <a16:creationId xmlns:a16="http://schemas.microsoft.com/office/drawing/2014/main" id="{6926DD95-781B-EDA0-7A9A-676A2B2857D8}"/>
              </a:ext>
            </a:extLst>
          </p:cNvPr>
          <p:cNvSpPr txBox="1"/>
          <p:nvPr/>
        </p:nvSpPr>
        <p:spPr>
          <a:xfrm>
            <a:off x="3618690" y="115207"/>
            <a:ext cx="4687502" cy="954107"/>
          </a:xfrm>
          <a:prstGeom prst="rect">
            <a:avLst/>
          </a:prstGeom>
          <a:noFill/>
        </p:spPr>
        <p:txBody>
          <a:bodyPr wrap="square" rtlCol="0">
            <a:spAutoFit/>
          </a:bodyPr>
          <a:lstStyle/>
          <a:p>
            <a:pPr algn="ctr"/>
            <a:r>
              <a:rPr lang="it-IT" sz="2800" dirty="0">
                <a:latin typeface="Aharoni" panose="020F0502020204030204" pitchFamily="2" charset="-79"/>
                <a:cs typeface="Aharoni" panose="020F0502020204030204" pitchFamily="2" charset="-79"/>
              </a:rPr>
              <a:t>IL FENOMENO OBESITA’ IN PUGLIA</a:t>
            </a:r>
          </a:p>
        </p:txBody>
      </p:sp>
      <p:sp>
        <p:nvSpPr>
          <p:cNvPr id="2" name="CasellaDiTesto 1">
            <a:extLst>
              <a:ext uri="{FF2B5EF4-FFF2-40B4-BE49-F238E27FC236}">
                <a16:creationId xmlns:a16="http://schemas.microsoft.com/office/drawing/2014/main" id="{DD282B6E-563E-D4EB-2C97-AA9F4D0C2F0E}"/>
              </a:ext>
            </a:extLst>
          </p:cNvPr>
          <p:cNvSpPr txBox="1"/>
          <p:nvPr/>
        </p:nvSpPr>
        <p:spPr>
          <a:xfrm>
            <a:off x="254777" y="1365956"/>
            <a:ext cx="3821289" cy="415498"/>
          </a:xfrm>
          <a:prstGeom prst="rect">
            <a:avLst/>
          </a:prstGeom>
          <a:noFill/>
        </p:spPr>
        <p:txBody>
          <a:bodyPr wrap="square" rtlCol="0">
            <a:spAutoFit/>
          </a:bodyPr>
          <a:lstStyle/>
          <a:p>
            <a:r>
              <a:rPr lang="it-IT" sz="2100" dirty="0"/>
              <a:t>ALTI LIVELLI DI SEDENTARIETA’…</a:t>
            </a:r>
          </a:p>
        </p:txBody>
      </p:sp>
    </p:spTree>
    <p:extLst>
      <p:ext uri="{BB962C8B-B14F-4D97-AF65-F5344CB8AC3E}">
        <p14:creationId xmlns:p14="http://schemas.microsoft.com/office/powerpoint/2010/main" val="236200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BBC2E-60EA-94F7-9E76-C29D9D3A043A}"/>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3B219266-7493-187D-2F52-A8FAFBD325DB}"/>
              </a:ext>
            </a:extLst>
          </p:cNvPr>
          <p:cNvSpPr txBox="1"/>
          <p:nvPr/>
        </p:nvSpPr>
        <p:spPr>
          <a:xfrm>
            <a:off x="81399" y="6373461"/>
            <a:ext cx="4805129" cy="369332"/>
          </a:xfrm>
          <a:prstGeom prst="rect">
            <a:avLst/>
          </a:prstGeom>
          <a:noFill/>
        </p:spPr>
        <p:txBody>
          <a:bodyPr wrap="square" rtlCol="0">
            <a:spAutoFit/>
          </a:bodyPr>
          <a:lstStyle/>
          <a:p>
            <a:r>
              <a:rPr lang="it-IT" dirty="0"/>
              <a:t>Fonte: Programma Sorveglianza ‘Passi’22-23 - ISS</a:t>
            </a:r>
          </a:p>
        </p:txBody>
      </p:sp>
      <p:sp>
        <p:nvSpPr>
          <p:cNvPr id="5" name="CasellaDiTesto 4">
            <a:extLst>
              <a:ext uri="{FF2B5EF4-FFF2-40B4-BE49-F238E27FC236}">
                <a16:creationId xmlns:a16="http://schemas.microsoft.com/office/drawing/2014/main" id="{8C4AE0C1-4A6E-C579-DC39-30CF531773AF}"/>
              </a:ext>
            </a:extLst>
          </p:cNvPr>
          <p:cNvSpPr txBox="1"/>
          <p:nvPr/>
        </p:nvSpPr>
        <p:spPr>
          <a:xfrm>
            <a:off x="3618690" y="115207"/>
            <a:ext cx="4687502" cy="954107"/>
          </a:xfrm>
          <a:prstGeom prst="rect">
            <a:avLst/>
          </a:prstGeom>
          <a:noFill/>
        </p:spPr>
        <p:txBody>
          <a:bodyPr wrap="square" rtlCol="0">
            <a:spAutoFit/>
          </a:bodyPr>
          <a:lstStyle/>
          <a:p>
            <a:pPr algn="ctr"/>
            <a:r>
              <a:rPr lang="it-IT" sz="2800" dirty="0">
                <a:latin typeface="Aharoni" panose="020F0502020204030204" pitchFamily="2" charset="-79"/>
                <a:cs typeface="Aharoni" panose="020F0502020204030204" pitchFamily="2" charset="-79"/>
              </a:rPr>
              <a:t>IL FENOMENO OBESITA’ IN PUGLIA</a:t>
            </a:r>
          </a:p>
        </p:txBody>
      </p:sp>
      <p:sp>
        <p:nvSpPr>
          <p:cNvPr id="12" name="CasellaDiTesto 11">
            <a:extLst>
              <a:ext uri="{FF2B5EF4-FFF2-40B4-BE49-F238E27FC236}">
                <a16:creationId xmlns:a16="http://schemas.microsoft.com/office/drawing/2014/main" id="{D156B3A5-8666-0CA3-D29A-8762060888C7}"/>
              </a:ext>
            </a:extLst>
          </p:cNvPr>
          <p:cNvSpPr txBox="1"/>
          <p:nvPr/>
        </p:nvSpPr>
        <p:spPr>
          <a:xfrm>
            <a:off x="198332" y="1811488"/>
            <a:ext cx="6290016" cy="1200329"/>
          </a:xfrm>
          <a:prstGeom prst="rect">
            <a:avLst/>
          </a:prstGeom>
          <a:noFill/>
        </p:spPr>
        <p:txBody>
          <a:bodyPr wrap="square">
            <a:spAutoFit/>
          </a:bodyPr>
          <a:lstStyle/>
          <a:p>
            <a:pPr algn="just"/>
            <a:r>
              <a:rPr lang="it-IT" dirty="0"/>
              <a:t>Anche le abitudini alimentari incidono: </a:t>
            </a:r>
            <a:r>
              <a:rPr lang="it-IT" b="1" dirty="0"/>
              <a:t>solo una minoranza consuma regolarmente porzioni adeguate di frutta e verdura </a:t>
            </a:r>
            <a:r>
              <a:rPr lang="it-IT" dirty="0"/>
              <a:t>(dato nazionale: appena 7% consuma le 5 porzioni giornaliere raccomandate.</a:t>
            </a:r>
          </a:p>
        </p:txBody>
      </p:sp>
      <p:pic>
        <p:nvPicPr>
          <p:cNvPr id="3" name="Immagine 2" descr="Immagine che contiene testo, schermata, numero, Carattere&#10;&#10;Il contenuto generato dall'IA potrebbe non essere corretto.">
            <a:extLst>
              <a:ext uri="{FF2B5EF4-FFF2-40B4-BE49-F238E27FC236}">
                <a16:creationId xmlns:a16="http://schemas.microsoft.com/office/drawing/2014/main" id="{0C0DE3DC-A02C-6AE5-9489-159BC4110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474" y="805399"/>
            <a:ext cx="4578890" cy="6105187"/>
          </a:xfrm>
          <a:prstGeom prst="rect">
            <a:avLst/>
          </a:prstGeom>
        </p:spPr>
      </p:pic>
      <p:sp>
        <p:nvSpPr>
          <p:cNvPr id="16" name="Freccia in giù 15">
            <a:extLst>
              <a:ext uri="{FF2B5EF4-FFF2-40B4-BE49-F238E27FC236}">
                <a16:creationId xmlns:a16="http://schemas.microsoft.com/office/drawing/2014/main" id="{0E9BFF70-DD19-CB4E-DB03-8C579F987830}"/>
              </a:ext>
            </a:extLst>
          </p:cNvPr>
          <p:cNvSpPr/>
          <p:nvPr/>
        </p:nvSpPr>
        <p:spPr>
          <a:xfrm rot="5400000">
            <a:off x="9899558" y="5581169"/>
            <a:ext cx="398701" cy="7733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a:extLst>
              <a:ext uri="{FF2B5EF4-FFF2-40B4-BE49-F238E27FC236}">
                <a16:creationId xmlns:a16="http://schemas.microsoft.com/office/drawing/2014/main" id="{6C339275-889F-BD79-FBF2-63B982162C26}"/>
              </a:ext>
            </a:extLst>
          </p:cNvPr>
          <p:cNvSpPr txBox="1"/>
          <p:nvPr/>
        </p:nvSpPr>
        <p:spPr>
          <a:xfrm>
            <a:off x="198332" y="3153826"/>
            <a:ext cx="6212195" cy="1200329"/>
          </a:xfrm>
          <a:prstGeom prst="rect">
            <a:avLst/>
          </a:prstGeom>
          <a:noFill/>
        </p:spPr>
        <p:txBody>
          <a:bodyPr wrap="square">
            <a:spAutoFit/>
          </a:bodyPr>
          <a:lstStyle/>
          <a:p>
            <a:pPr algn="just"/>
            <a:r>
              <a:rPr lang="it-IT" dirty="0"/>
              <a:t>In Puglia </a:t>
            </a:r>
            <a:r>
              <a:rPr lang="it-IT" b="1" dirty="0"/>
              <a:t>solo il 3.2% della popolazione adulta </a:t>
            </a:r>
            <a:r>
              <a:rPr lang="it-IT" dirty="0"/>
              <a:t>dichiara un consumo quotidiano di 5 porzioni frutta. Un dato che evidenzia un basso livello di educazione alimentare. </a:t>
            </a:r>
          </a:p>
          <a:p>
            <a:pPr algn="just"/>
            <a:endParaRPr lang="it-IT" dirty="0"/>
          </a:p>
        </p:txBody>
      </p:sp>
      <p:sp>
        <p:nvSpPr>
          <p:cNvPr id="2" name="CasellaDiTesto 1">
            <a:extLst>
              <a:ext uri="{FF2B5EF4-FFF2-40B4-BE49-F238E27FC236}">
                <a16:creationId xmlns:a16="http://schemas.microsoft.com/office/drawing/2014/main" id="{6A8603A8-166D-C1DD-6FC4-84CDC130840D}"/>
              </a:ext>
            </a:extLst>
          </p:cNvPr>
          <p:cNvSpPr txBox="1"/>
          <p:nvPr/>
        </p:nvSpPr>
        <p:spPr>
          <a:xfrm>
            <a:off x="254776" y="1365956"/>
            <a:ext cx="4578889" cy="738664"/>
          </a:xfrm>
          <a:prstGeom prst="rect">
            <a:avLst/>
          </a:prstGeom>
          <a:noFill/>
        </p:spPr>
        <p:txBody>
          <a:bodyPr wrap="square" rtlCol="0">
            <a:spAutoFit/>
          </a:bodyPr>
          <a:lstStyle/>
          <a:p>
            <a:r>
              <a:rPr lang="it-IT" sz="2100" dirty="0"/>
              <a:t>….. SCARSA EDUCAZIONE ALIMENTARE …..</a:t>
            </a:r>
          </a:p>
        </p:txBody>
      </p:sp>
    </p:spTree>
    <p:extLst>
      <p:ext uri="{BB962C8B-B14F-4D97-AF65-F5344CB8AC3E}">
        <p14:creationId xmlns:p14="http://schemas.microsoft.com/office/powerpoint/2010/main" val="52580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594C6-5DA3-6B41-86A2-7AAC4D861A6F}"/>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2AB73FF4-D50A-F8F6-86CD-5D597EF1546F}"/>
              </a:ext>
            </a:extLst>
          </p:cNvPr>
          <p:cNvSpPr txBox="1"/>
          <p:nvPr/>
        </p:nvSpPr>
        <p:spPr>
          <a:xfrm>
            <a:off x="81399" y="6373461"/>
            <a:ext cx="4805129" cy="369332"/>
          </a:xfrm>
          <a:prstGeom prst="rect">
            <a:avLst/>
          </a:prstGeom>
          <a:noFill/>
        </p:spPr>
        <p:txBody>
          <a:bodyPr wrap="square" rtlCol="0">
            <a:spAutoFit/>
          </a:bodyPr>
          <a:lstStyle/>
          <a:p>
            <a:r>
              <a:rPr lang="it-IT" dirty="0"/>
              <a:t>Fonte: Programma Sorveglianza ‘Passi’2023 - ISS</a:t>
            </a:r>
          </a:p>
        </p:txBody>
      </p:sp>
      <p:sp>
        <p:nvSpPr>
          <p:cNvPr id="5" name="CasellaDiTesto 4">
            <a:extLst>
              <a:ext uri="{FF2B5EF4-FFF2-40B4-BE49-F238E27FC236}">
                <a16:creationId xmlns:a16="http://schemas.microsoft.com/office/drawing/2014/main" id="{525137D5-717A-33A6-2FA9-E7BCD50ADE53}"/>
              </a:ext>
            </a:extLst>
          </p:cNvPr>
          <p:cNvSpPr txBox="1"/>
          <p:nvPr/>
        </p:nvSpPr>
        <p:spPr>
          <a:xfrm>
            <a:off x="3618690" y="115207"/>
            <a:ext cx="4687502" cy="954107"/>
          </a:xfrm>
          <a:prstGeom prst="rect">
            <a:avLst/>
          </a:prstGeom>
          <a:noFill/>
        </p:spPr>
        <p:txBody>
          <a:bodyPr wrap="square" rtlCol="0">
            <a:spAutoFit/>
          </a:bodyPr>
          <a:lstStyle/>
          <a:p>
            <a:pPr algn="ctr"/>
            <a:r>
              <a:rPr lang="it-IT" sz="2800" dirty="0">
                <a:latin typeface="Aharoni" panose="020F0502020204030204" pitchFamily="2" charset="-79"/>
                <a:cs typeface="Aharoni" panose="020F0502020204030204" pitchFamily="2" charset="-79"/>
              </a:rPr>
              <a:t>IL FENOMENO OBESITA’ IN PUGLIA</a:t>
            </a:r>
          </a:p>
        </p:txBody>
      </p:sp>
      <p:sp>
        <p:nvSpPr>
          <p:cNvPr id="12" name="CasellaDiTesto 11">
            <a:extLst>
              <a:ext uri="{FF2B5EF4-FFF2-40B4-BE49-F238E27FC236}">
                <a16:creationId xmlns:a16="http://schemas.microsoft.com/office/drawing/2014/main" id="{DED19229-3E19-DEEF-7A82-F709A886388D}"/>
              </a:ext>
            </a:extLst>
          </p:cNvPr>
          <p:cNvSpPr txBox="1"/>
          <p:nvPr/>
        </p:nvSpPr>
        <p:spPr>
          <a:xfrm>
            <a:off x="226555" y="1874728"/>
            <a:ext cx="4114023" cy="3693319"/>
          </a:xfrm>
          <a:prstGeom prst="rect">
            <a:avLst/>
          </a:prstGeom>
          <a:noFill/>
        </p:spPr>
        <p:txBody>
          <a:bodyPr wrap="square">
            <a:spAutoFit/>
          </a:bodyPr>
          <a:lstStyle/>
          <a:p>
            <a:pPr algn="just"/>
            <a:r>
              <a:rPr lang="it-IT" dirty="0"/>
              <a:t>I consigli personalizzati sul miglioramento dello stile di vita guidano i pazienti obesi verso scelte alimentari sane, movimento regolare, riducendo peso e comorbilità. </a:t>
            </a:r>
            <a:r>
              <a:rPr lang="it-IT" i="1" u="sng" dirty="0"/>
              <a:t>Gli interventi attivi del personale sanitario forniscono motivazione concreta, obiettivi misurabili, supporto psicologico e autonomia</a:t>
            </a:r>
            <a:r>
              <a:rPr lang="it-IT" dirty="0"/>
              <a:t>, abbattendo i costi sanitari e migliorando qualità e aspettativa di vita. E’ noto che un approccio attivo al management di questi pazienti garantisce risultati sostenibili nel medio-lungo termine.</a:t>
            </a:r>
          </a:p>
        </p:txBody>
      </p:sp>
      <p:pic>
        <p:nvPicPr>
          <p:cNvPr id="7" name="Immagine 6">
            <a:extLst>
              <a:ext uri="{FF2B5EF4-FFF2-40B4-BE49-F238E27FC236}">
                <a16:creationId xmlns:a16="http://schemas.microsoft.com/office/drawing/2014/main" id="{F1250F7A-36E6-5F6C-F588-A9154DBDF083}"/>
              </a:ext>
            </a:extLst>
          </p:cNvPr>
          <p:cNvPicPr>
            <a:picLocks noChangeAspect="1"/>
          </p:cNvPicPr>
          <p:nvPr/>
        </p:nvPicPr>
        <p:blipFill>
          <a:blip r:embed="rId2"/>
          <a:stretch>
            <a:fillRect/>
          </a:stretch>
        </p:blipFill>
        <p:spPr>
          <a:xfrm>
            <a:off x="4780845" y="1482361"/>
            <a:ext cx="7297007" cy="3433081"/>
          </a:xfrm>
          <a:prstGeom prst="rect">
            <a:avLst/>
          </a:prstGeom>
        </p:spPr>
      </p:pic>
      <p:sp>
        <p:nvSpPr>
          <p:cNvPr id="8" name="Rettangolo 7">
            <a:extLst>
              <a:ext uri="{FF2B5EF4-FFF2-40B4-BE49-F238E27FC236}">
                <a16:creationId xmlns:a16="http://schemas.microsoft.com/office/drawing/2014/main" id="{7E494722-BBEE-AD3D-E27D-4E4D05BCD3CA}"/>
              </a:ext>
            </a:extLst>
          </p:cNvPr>
          <p:cNvSpPr/>
          <p:nvPr/>
        </p:nvSpPr>
        <p:spPr>
          <a:xfrm>
            <a:off x="5014759" y="3481235"/>
            <a:ext cx="6770841" cy="632298"/>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it-IT" dirty="0"/>
          </a:p>
        </p:txBody>
      </p:sp>
      <p:sp>
        <p:nvSpPr>
          <p:cNvPr id="2" name="CasellaDiTesto 1">
            <a:extLst>
              <a:ext uri="{FF2B5EF4-FFF2-40B4-BE49-F238E27FC236}">
                <a16:creationId xmlns:a16="http://schemas.microsoft.com/office/drawing/2014/main" id="{8AE524BF-7180-1CC5-0F41-66B90FDDFF70}"/>
              </a:ext>
            </a:extLst>
          </p:cNvPr>
          <p:cNvSpPr txBox="1"/>
          <p:nvPr/>
        </p:nvSpPr>
        <p:spPr>
          <a:xfrm>
            <a:off x="226555" y="1297695"/>
            <a:ext cx="4687502" cy="415498"/>
          </a:xfrm>
          <a:prstGeom prst="rect">
            <a:avLst/>
          </a:prstGeom>
          <a:noFill/>
        </p:spPr>
        <p:txBody>
          <a:bodyPr wrap="square" rtlCol="0">
            <a:spAutoFit/>
          </a:bodyPr>
          <a:lstStyle/>
          <a:p>
            <a:r>
              <a:rPr lang="it-IT" sz="2100" dirty="0"/>
              <a:t>…. POCO SUPPORTO AL CAMBIAMENTO</a:t>
            </a:r>
          </a:p>
        </p:txBody>
      </p:sp>
    </p:spTree>
    <p:extLst>
      <p:ext uri="{BB962C8B-B14F-4D97-AF65-F5344CB8AC3E}">
        <p14:creationId xmlns:p14="http://schemas.microsoft.com/office/powerpoint/2010/main" val="275069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38817-216F-8735-F3CA-4AD17A06586B}"/>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D97281F2-6F2C-5113-2528-317D2B5D4C30}"/>
              </a:ext>
            </a:extLst>
          </p:cNvPr>
          <p:cNvSpPr txBox="1"/>
          <p:nvPr/>
        </p:nvSpPr>
        <p:spPr>
          <a:xfrm>
            <a:off x="1097280" y="286603"/>
            <a:ext cx="10058400" cy="1450757"/>
          </a:xfrm>
          <a:prstGeom prst="rect">
            <a:avLst/>
          </a:prstGeom>
        </p:spPr>
        <p:txBody>
          <a:bodyPr vert="horz" lIns="91440" tIns="45720" rIns="91440" bIns="45720" rtlCol="0" anchor="b">
            <a:normAutofit/>
          </a:bodyPr>
          <a:lstStyle/>
          <a:p>
            <a:pPr>
              <a:lnSpc>
                <a:spcPct val="90000"/>
              </a:lnSpc>
              <a:spcBef>
                <a:spcPct val="0"/>
              </a:spcBef>
              <a:spcAft>
                <a:spcPts val="600"/>
              </a:spcAft>
            </a:pPr>
            <a:r>
              <a:rPr lang="it-IT" sz="4800" b="1" kern="1200" spc="-50" baseline="0">
                <a:solidFill>
                  <a:schemeClr val="tx1">
                    <a:lumMod val="75000"/>
                    <a:lumOff val="25000"/>
                  </a:schemeClr>
                </a:solidFill>
                <a:latin typeface="+mn-lt"/>
                <a:ea typeface="+mj-ea"/>
                <a:cs typeface="+mj-cs"/>
              </a:rPr>
              <a:t>INVESTIRE IN BENESSERE</a:t>
            </a:r>
          </a:p>
        </p:txBody>
      </p:sp>
    </p:spTree>
    <p:extLst>
      <p:ext uri="{BB962C8B-B14F-4D97-AF65-F5344CB8AC3E}">
        <p14:creationId xmlns:p14="http://schemas.microsoft.com/office/powerpoint/2010/main" val="3091748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D4F26-A02E-B43E-2548-01672429EA0F}"/>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86DDD492-451D-EC21-626E-C265E88A2ADB}"/>
              </a:ext>
            </a:extLst>
          </p:cNvPr>
          <p:cNvSpPr txBox="1"/>
          <p:nvPr/>
        </p:nvSpPr>
        <p:spPr>
          <a:xfrm>
            <a:off x="2673352" y="220724"/>
            <a:ext cx="6845294" cy="954107"/>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INVESTIRE NELLA PROMOZIONE DELLA QUALITA’ DELLA VITA</a:t>
            </a:r>
          </a:p>
        </p:txBody>
      </p:sp>
      <p:sp>
        <p:nvSpPr>
          <p:cNvPr id="4" name="CasellaDiTesto 3">
            <a:extLst>
              <a:ext uri="{FF2B5EF4-FFF2-40B4-BE49-F238E27FC236}">
                <a16:creationId xmlns:a16="http://schemas.microsoft.com/office/drawing/2014/main" id="{D73B3279-CDEE-5DD9-3421-C79E3CB6DA82}"/>
              </a:ext>
            </a:extLst>
          </p:cNvPr>
          <p:cNvSpPr txBox="1"/>
          <p:nvPr/>
        </p:nvSpPr>
        <p:spPr>
          <a:xfrm>
            <a:off x="2293601" y="1333518"/>
            <a:ext cx="7604795" cy="523220"/>
          </a:xfrm>
          <a:prstGeom prst="rect">
            <a:avLst/>
          </a:prstGeom>
          <a:noFill/>
        </p:spPr>
        <p:txBody>
          <a:bodyPr wrap="square" rtlCol="0">
            <a:spAutoFit/>
          </a:bodyPr>
          <a:lstStyle/>
          <a:p>
            <a:pPr algn="ctr"/>
            <a:r>
              <a:rPr lang="it-IT" sz="2800" dirty="0">
                <a:latin typeface="Arial Black" panose="020B0A04020102020204" pitchFamily="34" charset="0"/>
                <a:cs typeface="Aharoni" panose="020F0502020204030204" pitchFamily="2" charset="-79"/>
              </a:rPr>
              <a:t>IL RUOLO DEL DECISORE PUBBLICO</a:t>
            </a:r>
          </a:p>
        </p:txBody>
      </p:sp>
      <p:sp>
        <p:nvSpPr>
          <p:cNvPr id="5" name="TextBox 2">
            <a:extLst>
              <a:ext uri="{FF2B5EF4-FFF2-40B4-BE49-F238E27FC236}">
                <a16:creationId xmlns:a16="http://schemas.microsoft.com/office/drawing/2014/main" id="{71F57DBF-06A0-F4AA-33B4-558549FBD2B1}"/>
              </a:ext>
            </a:extLst>
          </p:cNvPr>
          <p:cNvSpPr txBox="1"/>
          <p:nvPr/>
        </p:nvSpPr>
        <p:spPr>
          <a:xfrm>
            <a:off x="575553" y="3573957"/>
            <a:ext cx="9210473" cy="25423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defRPr sz="1800"/>
            </a:pPr>
            <a:r>
              <a:rPr lang="it-IT" b="1" dirty="0"/>
              <a:t>Strumenti chiave adottati:</a:t>
            </a:r>
          </a:p>
          <a:p>
            <a:pPr marL="285750" indent="-285750">
              <a:lnSpc>
                <a:spcPct val="150000"/>
              </a:lnSpc>
              <a:buFont typeface="Arial" panose="020B0604020202020204" pitchFamily="34" charset="0"/>
              <a:buChar char="•"/>
              <a:defRPr sz="1800"/>
            </a:pPr>
            <a:r>
              <a:rPr lang="it-IT" dirty="0"/>
              <a:t>PDTA regionale Obesità &amp; Rete Obesità</a:t>
            </a:r>
          </a:p>
          <a:p>
            <a:pPr marL="285750" indent="-285750">
              <a:lnSpc>
                <a:spcPct val="150000"/>
              </a:lnSpc>
              <a:buFont typeface="Arial" panose="020B0604020202020204" pitchFamily="34" charset="0"/>
              <a:buChar char="•"/>
              <a:defRPr sz="1800"/>
            </a:pPr>
            <a:r>
              <a:rPr lang="it-IT" dirty="0"/>
              <a:t>Percorso multidisciplinare: MMG, nutrizionista, psicologo, specialista, chirurgo, chinesiologo</a:t>
            </a:r>
          </a:p>
          <a:p>
            <a:pPr marL="285750" indent="-285750">
              <a:lnSpc>
                <a:spcPct val="150000"/>
              </a:lnSpc>
              <a:buFont typeface="Arial" panose="020B0604020202020204" pitchFamily="34" charset="0"/>
              <a:buChar char="•"/>
              <a:defRPr sz="1800"/>
            </a:pPr>
            <a:r>
              <a:rPr lang="it-IT" dirty="0"/>
              <a:t>Prescrizione di esercizio fisico strutturato («Palestre della Salute») su ricetta medica</a:t>
            </a:r>
          </a:p>
          <a:p>
            <a:pPr marL="285750" indent="-285750">
              <a:lnSpc>
                <a:spcPct val="150000"/>
              </a:lnSpc>
              <a:buFont typeface="Arial" panose="020B0604020202020204" pitchFamily="34" charset="0"/>
              <a:buChar char="•"/>
              <a:defRPr sz="1800"/>
            </a:pPr>
            <a:r>
              <a:rPr lang="it-IT" dirty="0"/>
              <a:t>Programmi di educazione alimentare personalizzata e counselling motivazionale</a:t>
            </a:r>
          </a:p>
          <a:p>
            <a:pPr marL="285750" indent="-285750">
              <a:lnSpc>
                <a:spcPct val="150000"/>
              </a:lnSpc>
              <a:buFont typeface="Arial" panose="020B0604020202020204" pitchFamily="34" charset="0"/>
              <a:buChar char="•"/>
              <a:defRPr sz="1800"/>
            </a:pPr>
            <a:r>
              <a:rPr lang="it-IT" dirty="0"/>
              <a:t>Sistema di monitoraggio clinico e banca dati regionale</a:t>
            </a:r>
          </a:p>
        </p:txBody>
      </p:sp>
      <p:sp>
        <p:nvSpPr>
          <p:cNvPr id="6" name="CasellaDiTesto 5">
            <a:extLst>
              <a:ext uri="{FF2B5EF4-FFF2-40B4-BE49-F238E27FC236}">
                <a16:creationId xmlns:a16="http://schemas.microsoft.com/office/drawing/2014/main" id="{2D308CA2-B88A-EFEE-6387-70E28B328E8E}"/>
              </a:ext>
            </a:extLst>
          </p:cNvPr>
          <p:cNvSpPr txBox="1"/>
          <p:nvPr/>
        </p:nvSpPr>
        <p:spPr>
          <a:xfrm>
            <a:off x="575553" y="2219902"/>
            <a:ext cx="10933889" cy="1200329"/>
          </a:xfrm>
          <a:prstGeom prst="rect">
            <a:avLst/>
          </a:prstGeom>
          <a:noFill/>
        </p:spPr>
        <p:txBody>
          <a:bodyPr wrap="square" rtlCol="0">
            <a:spAutoFit/>
          </a:bodyPr>
          <a:lstStyle/>
          <a:p>
            <a:pPr algn="just"/>
            <a:r>
              <a:rPr lang="it-IT" dirty="0"/>
              <a:t>Molte regioni italiane guidano il cambiamento. Il Veneto ha introdotto i PDTA obesità e le “</a:t>
            </a:r>
            <a:r>
              <a:rPr lang="it-IT" b="1" dirty="0"/>
              <a:t>Palestre della Salute</a:t>
            </a:r>
            <a:r>
              <a:rPr lang="it-IT" dirty="0"/>
              <a:t>”; l’Emilia-Romagna incentiva i “</a:t>
            </a:r>
            <a:r>
              <a:rPr lang="it-IT" b="1" dirty="0"/>
              <a:t>voucher sport</a:t>
            </a:r>
            <a:r>
              <a:rPr lang="it-IT" dirty="0"/>
              <a:t>” per fasce fragili; la Toscana ha adottato il percorso “</a:t>
            </a:r>
            <a:r>
              <a:rPr lang="it-IT" b="1" dirty="0"/>
              <a:t>Salute è Benessere</a:t>
            </a:r>
            <a:r>
              <a:rPr lang="it-IT" dirty="0"/>
              <a:t>” per la promozione di corretti stili di vita; la Lombardia sta sperimentando la prescrizione medica di attività fisica, screening nutrizionali nelle farmacie dei servizi e campagne social mirate. </a:t>
            </a:r>
          </a:p>
        </p:txBody>
      </p:sp>
    </p:spTree>
    <p:extLst>
      <p:ext uri="{BB962C8B-B14F-4D97-AF65-F5344CB8AC3E}">
        <p14:creationId xmlns:p14="http://schemas.microsoft.com/office/powerpoint/2010/main" val="805008439"/>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724</TotalTime>
  <Words>2874</Words>
  <Application>Microsoft Office PowerPoint</Application>
  <PresentationFormat>Widescreen</PresentationFormat>
  <Paragraphs>260</Paragraphs>
  <Slides>25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Aharoni</vt:lpstr>
      <vt:lpstr>Arial</vt:lpstr>
      <vt:lpstr>Arial Black</vt:lpstr>
      <vt:lpstr>Calibri</vt:lpstr>
      <vt:lpstr>Wingdings</vt:lpstr>
      <vt:lpstr>RetrospectVTI</vt:lpstr>
      <vt:lpstr>INVESTIRE NEL BENESSERE: ANALISI ECONOMICA SU INTERVENTI NUTRIZINALI E MOTORI PER L’OBESITA’ IN PUGLIA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POLIGNANO MAURIZIO GAETANO</cp:lastModifiedBy>
  <cp:revision>106</cp:revision>
  <dcterms:created xsi:type="dcterms:W3CDTF">2022-02-27T17:36:31Z</dcterms:created>
  <dcterms:modified xsi:type="dcterms:W3CDTF">2025-05-25T18:02:32Z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